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7"/>
  </p:notesMasterIdLst>
  <p:sldIdLst>
    <p:sldId id="17098" r:id="rId2"/>
    <p:sldId id="261" r:id="rId3"/>
    <p:sldId id="17093" r:id="rId4"/>
    <p:sldId id="282" r:id="rId5"/>
    <p:sldId id="17105" r:id="rId6"/>
    <p:sldId id="283" r:id="rId7"/>
    <p:sldId id="263" r:id="rId8"/>
    <p:sldId id="17102" r:id="rId9"/>
    <p:sldId id="17103" r:id="rId10"/>
    <p:sldId id="17080" r:id="rId11"/>
    <p:sldId id="17094" r:id="rId12"/>
    <p:sldId id="17101" r:id="rId13"/>
    <p:sldId id="17100" r:id="rId14"/>
    <p:sldId id="290" r:id="rId15"/>
    <p:sldId id="1709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5F5F5"/>
    <a:srgbClr val="3FA5FF"/>
    <a:srgbClr val="E2EDFF"/>
    <a:srgbClr val="306BD2"/>
    <a:srgbClr val="1F56B5"/>
    <a:srgbClr val="FFC000"/>
    <a:srgbClr val="74A9FF"/>
    <a:srgbClr val="174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4" autoAdjust="0"/>
    <p:restoredTop sz="90122" autoAdjust="0"/>
  </p:normalViewPr>
  <p:slideViewPr>
    <p:cSldViewPr snapToGrid="0" showGuides="1">
      <p:cViewPr varScale="1">
        <p:scale>
          <a:sx n="127" d="100"/>
          <a:sy n="127" d="100"/>
        </p:scale>
        <p:origin x="514" y="96"/>
      </p:cViewPr>
      <p:guideLst>
        <p:guide orient="horz" pos="2092"/>
        <p:guide pos="3840"/>
      </p:guideLst>
    </p:cSldViewPr>
  </p:slideViewPr>
  <p:notesTextViewPr>
    <p:cViewPr>
      <p:scale>
        <a:sx n="170" d="100"/>
        <a:sy n="1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wenwen\Desktop\&#25968;&#26234;&#20808;&#38155;-&#38431;&#20237;&#20449;&#24687;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606532171644226E-3"/>
          <c:y val="4.185696847774268E-2"/>
          <c:w val="0.96786444639205371"/>
          <c:h val="0.9162861491628614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Sheet6!$B$1</c:f>
              <c:strCache>
                <c:ptCount val="1"/>
                <c:pt idx="0">
                  <c:v>指标得分</c:v>
                </c:pt>
              </c:strCache>
            </c:strRef>
          </c:tx>
          <c:spPr>
            <a:ln w="317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Sheet6!$A$2:$A$32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14</c:v>
                </c:pt>
                <c:pt idx="18">
                  <c:v>15</c:v>
                </c:pt>
                <c:pt idx="19">
                  <c:v>16</c:v>
                </c:pt>
                <c:pt idx="20">
                  <c:v>17</c:v>
                </c:pt>
                <c:pt idx="21">
                  <c:v>18</c:v>
                </c:pt>
                <c:pt idx="22">
                  <c:v>19</c:v>
                </c:pt>
                <c:pt idx="23">
                  <c:v>20</c:v>
                </c:pt>
                <c:pt idx="24">
                  <c:v>21</c:v>
                </c:pt>
                <c:pt idx="25">
                  <c:v>22</c:v>
                </c:pt>
                <c:pt idx="26">
                  <c:v>23</c:v>
                </c:pt>
                <c:pt idx="27">
                  <c:v>24</c:v>
                </c:pt>
                <c:pt idx="28">
                  <c:v>25</c:v>
                </c:pt>
                <c:pt idx="29">
                  <c:v>26</c:v>
                </c:pt>
                <c:pt idx="30">
                  <c:v>27</c:v>
                </c:pt>
              </c:numCache>
            </c:numRef>
          </c:xVal>
          <c:yVal>
            <c:numRef>
              <c:f>Sheet6!$B$2:$B$32</c:f>
              <c:numCache>
                <c:formatCode>General</c:formatCode>
                <c:ptCount val="31"/>
                <c:pt idx="0">
                  <c:v>1.0286</c:v>
                </c:pt>
                <c:pt idx="1">
                  <c:v>1.0246</c:v>
                </c:pt>
                <c:pt idx="2">
                  <c:v>0.70440000000000003</c:v>
                </c:pt>
                <c:pt idx="3">
                  <c:v>0.55159999999999998</c:v>
                </c:pt>
                <c:pt idx="4">
                  <c:v>0.40789999999999998</c:v>
                </c:pt>
                <c:pt idx="5">
                  <c:v>0.37390000000000001</c:v>
                </c:pt>
                <c:pt idx="6">
                  <c:v>0.34749999999999998</c:v>
                </c:pt>
                <c:pt idx="7">
                  <c:v>0.34699999999999998</c:v>
                </c:pt>
                <c:pt idx="8">
                  <c:v>0.34250000000000003</c:v>
                </c:pt>
                <c:pt idx="9">
                  <c:v>0.33989999999999998</c:v>
                </c:pt>
                <c:pt idx="10">
                  <c:v>0.5</c:v>
                </c:pt>
                <c:pt idx="11">
                  <c:v>0.53</c:v>
                </c:pt>
                <c:pt idx="12">
                  <c:v>0.32940000000000003</c:v>
                </c:pt>
                <c:pt idx="13">
                  <c:v>0.30180000000000001</c:v>
                </c:pt>
                <c:pt idx="14">
                  <c:v>0.3024</c:v>
                </c:pt>
                <c:pt idx="15">
                  <c:v>0.3024</c:v>
                </c:pt>
                <c:pt idx="16">
                  <c:v>0.30249999999999999</c:v>
                </c:pt>
                <c:pt idx="17">
                  <c:v>0.3024</c:v>
                </c:pt>
                <c:pt idx="18">
                  <c:v>0.3024</c:v>
                </c:pt>
                <c:pt idx="19">
                  <c:v>0.30249999999999999</c:v>
                </c:pt>
                <c:pt idx="20">
                  <c:v>0.22</c:v>
                </c:pt>
                <c:pt idx="21">
                  <c:v>0.218</c:v>
                </c:pt>
                <c:pt idx="22">
                  <c:v>0.25</c:v>
                </c:pt>
                <c:pt idx="23">
                  <c:v>0.218</c:v>
                </c:pt>
                <c:pt idx="24">
                  <c:v>0.218</c:v>
                </c:pt>
                <c:pt idx="25">
                  <c:v>0.16500000000000001</c:v>
                </c:pt>
                <c:pt idx="26">
                  <c:v>0.16500000000000001</c:v>
                </c:pt>
                <c:pt idx="27">
                  <c:v>0.155</c:v>
                </c:pt>
                <c:pt idx="28">
                  <c:v>0.155</c:v>
                </c:pt>
                <c:pt idx="29">
                  <c:v>0.14499999999999999</c:v>
                </c:pt>
                <c:pt idx="30">
                  <c:v>0.13200000000000001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778-44DB-B44F-8E8566091B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0984016"/>
        <c:axId val="480979752"/>
      </c:scatterChart>
      <c:valAx>
        <c:axId val="480984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0979752"/>
        <c:crosses val="autoZero"/>
        <c:crossBetween val="midCat"/>
      </c:valAx>
      <c:valAx>
        <c:axId val="4809797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09840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B37CB0-B586-4830-B5BE-251629E5949A}" type="doc">
      <dgm:prSet loTypeId="urn:microsoft.com/office/officeart/2005/8/layout/hList1" loCatId="list" qsTypeId="urn:microsoft.com/office/officeart/2005/8/quickstyle/simple1#4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25E4FF3B-24B9-4D66-A724-2350412AD67E}">
      <dgm:prSet phldrT="[文本]" custT="1">
        <dgm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 rot="0" spcFirstLastPara="0" vertOverflow="overflow" horzOverflow="overflow" vert="horz" wrap="square" lIns="0" tIns="0" rIns="0" bIns="0" numCol="1" spcCol="0" rtlCol="0" fromWordArt="0" anchor="ctr" anchorCtr="0" forceAA="0" compatLnSpc="1"/>
        <a:lstStyle/>
        <a:p>
          <a:pPr marL="0" lvl="0" algn="ctr" defTabSz="914354" rtl="0" eaLnBrk="0" fontAlgn="base" latinLnBrk="0" hangingPunct="0">
            <a:spcBef>
              <a:spcPct val="0"/>
            </a:spcBef>
            <a:spcAft>
              <a:spcPct val="0"/>
            </a:spcAft>
            <a:buClrTx/>
            <a:buSzTx/>
            <a:buFontTx/>
          </a:pPr>
          <a:r>
            <a:rPr lang="en-US" altLang="zh-CN" sz="1050" kern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rPr>
            <a:t>Cell Value</a:t>
          </a:r>
          <a:endParaRPr lang="zh-CN" altLang="en-US" sz="1050" kern="1200" dirty="0">
            <a:solidFill>
              <a:srgbClr val="FFFFFF"/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  <a:sym typeface="Arial" panose="020B0604020202020204" pitchFamily="34" charset="0"/>
          </a:endParaRPr>
        </a:p>
      </dgm:t>
    </dgm:pt>
    <dgm:pt modelId="{9B34602B-6475-4217-81F4-D86208C55534}" type="parTrans" cxnId="{8CB02D47-CE56-41BB-9034-64E7453691BA}">
      <dgm:prSet/>
      <dgm:spPr/>
      <dgm:t>
        <a:bodyPr/>
        <a:lstStyle/>
        <a:p>
          <a:endParaRPr lang="zh-CN" altLang="en-US" sz="500"/>
        </a:p>
      </dgm:t>
    </dgm:pt>
    <dgm:pt modelId="{24C209A0-BEC7-4620-A974-4262DBFA9D67}" type="sibTrans" cxnId="{8CB02D47-CE56-41BB-9034-64E7453691BA}">
      <dgm:prSet/>
      <dgm:spPr/>
      <dgm:t>
        <a:bodyPr/>
        <a:lstStyle/>
        <a:p>
          <a:endParaRPr lang="zh-CN" altLang="en-US" sz="500"/>
        </a:p>
      </dgm:t>
    </dgm:pt>
    <dgm:pt modelId="{4083D37E-BB49-4B29-895B-7C3344835D53}">
      <dgm:prSet phldrT="[文本]" custT="1"/>
      <dgm:spPr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  <a:alpha val="0"/>
            </a:schemeClr>
          </a:solidFill>
        </a:ln>
      </dgm:spPr>
      <dgm:t>
        <a:bodyPr rtlCol="0" anchor="ctr"/>
        <a:lstStyle/>
        <a:p>
          <a:pPr algn="ctr"/>
          <a:r>
            <a:rPr lang="en-US" altLang="zh-CN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PrbAssnRate</a:t>
          </a:r>
          <a:endParaRPr lang="zh-CN" altLang="en-US" sz="800" dirty="0">
            <a:latin typeface="Arial" panose="020B0604020202020204" pitchFamily="34" charset="0"/>
            <a:sym typeface="Arial" panose="020B0604020202020204" pitchFamily="34" charset="0"/>
          </a:endParaRPr>
        </a:p>
      </dgm:t>
    </dgm:pt>
    <dgm:pt modelId="{51F22AEC-F6BD-460D-9384-24A64CA191FB}" type="parTrans" cxnId="{859B98FB-A43E-4C5D-970B-41A12600D8A8}">
      <dgm:prSet/>
      <dgm:spPr/>
      <dgm:t>
        <a:bodyPr/>
        <a:lstStyle/>
        <a:p>
          <a:endParaRPr lang="zh-CN" altLang="en-US" sz="500"/>
        </a:p>
      </dgm:t>
    </dgm:pt>
    <dgm:pt modelId="{DC20F5A2-57F3-401C-B5BE-55A8D6569A72}" type="sibTrans" cxnId="{859B98FB-A43E-4C5D-970B-41A12600D8A8}">
      <dgm:prSet/>
      <dgm:spPr/>
      <dgm:t>
        <a:bodyPr/>
        <a:lstStyle/>
        <a:p>
          <a:endParaRPr lang="zh-CN" altLang="en-US" sz="500"/>
        </a:p>
      </dgm:t>
    </dgm:pt>
    <dgm:pt modelId="{F9785953-1309-489B-AE5B-D9658BDE08AF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 spcFirstLastPara="0" vertOverflow="overflow" horzOverflow="overflow" vert="horz" wrap="square" lIns="0" tIns="0" rIns="0" bIns="0" numCol="1" spcCol="0" rtlCol="0" fromWordArt="0" anchor="ctr" anchorCtr="0" forceAA="0" compatLnSpc="1"/>
        <a:lstStyle/>
        <a:p>
          <a:pPr marL="0" lvl="0" indent="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</a:pPr>
          <a:r>
            <a:rPr lang="en-US" altLang="zh-CN" sz="900" kern="0" dirty="0">
              <a:latin typeface="+mj-ea"/>
              <a:ea typeface="+mj-ea"/>
              <a:cs typeface="+mn-cs"/>
              <a:sym typeface="Arial" panose="020B0604020202020204" pitchFamily="34" charset="0"/>
            </a:rPr>
            <a:t>Cell </a:t>
          </a:r>
          <a:r>
            <a:rPr lang="en-US" altLang="zh-CN" sz="900" kern="0" dirty="0" err="1">
              <a:latin typeface="+mj-ea"/>
              <a:ea typeface="+mj-ea"/>
              <a:cs typeface="+mn-cs"/>
              <a:sym typeface="Arial" panose="020B0604020202020204" pitchFamily="34" charset="0"/>
            </a:rPr>
            <a:t>Perfomance</a:t>
          </a:r>
          <a:endParaRPr lang="zh-CN" altLang="en-US" sz="900" kern="0" dirty="0">
            <a:latin typeface="+mj-ea"/>
            <a:ea typeface="+mj-ea"/>
            <a:cs typeface="+mn-cs"/>
            <a:sym typeface="Arial" panose="020B0604020202020204" pitchFamily="34" charset="0"/>
          </a:endParaRPr>
        </a:p>
      </dgm:t>
    </dgm:pt>
    <dgm:pt modelId="{DF5F1556-40AA-4439-85A9-7A6F7AB47AE7}" type="parTrans" cxnId="{CFB81A69-6EA7-448A-AE6E-4AEA0C0760BC}">
      <dgm:prSet/>
      <dgm:spPr/>
      <dgm:t>
        <a:bodyPr/>
        <a:lstStyle/>
        <a:p>
          <a:endParaRPr lang="zh-CN" altLang="en-US" sz="500"/>
        </a:p>
      </dgm:t>
    </dgm:pt>
    <dgm:pt modelId="{7E296E6E-9616-4B34-B2C2-78FFD37E1FC2}" type="sibTrans" cxnId="{CFB81A69-6EA7-448A-AE6E-4AEA0C0760BC}">
      <dgm:prSet/>
      <dgm:spPr/>
      <dgm:t>
        <a:bodyPr/>
        <a:lstStyle/>
        <a:p>
          <a:endParaRPr lang="zh-CN" altLang="en-US" sz="500"/>
        </a:p>
      </dgm:t>
    </dgm:pt>
    <dgm:pt modelId="{A9331519-9A8B-4D3B-915B-4DBEAEC68557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en-US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WirelessSuccConnRate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6CEF3F3B-888A-46BD-8C4C-E418E9BED35C}" type="parTrans" cxnId="{1788D0A9-C1D2-4A7A-BEC1-3388229FBE71}">
      <dgm:prSet/>
      <dgm:spPr/>
      <dgm:t>
        <a:bodyPr/>
        <a:lstStyle/>
        <a:p>
          <a:endParaRPr lang="zh-CN" altLang="en-US" sz="500"/>
        </a:p>
      </dgm:t>
    </dgm:pt>
    <dgm:pt modelId="{39E6A97D-D619-4524-957A-1FFCA5BFA5DA}" type="sibTrans" cxnId="{1788D0A9-C1D2-4A7A-BEC1-3388229FBE71}">
      <dgm:prSet/>
      <dgm:spPr/>
      <dgm:t>
        <a:bodyPr/>
        <a:lstStyle/>
        <a:p>
          <a:endParaRPr lang="zh-CN" altLang="en-US" sz="500"/>
        </a:p>
      </dgm:t>
    </dgm:pt>
    <dgm:pt modelId="{5ECD3169-C260-4B5E-BF76-82C16FBAB5D8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zh-CN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UE Service Types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A85CC113-E8DD-42EE-A80C-66A233944AD6}" type="parTrans" cxnId="{7907B81D-2A99-4343-9FFE-45F42EB5234D}">
      <dgm:prSet/>
      <dgm:spPr/>
      <dgm:t>
        <a:bodyPr/>
        <a:lstStyle/>
        <a:p>
          <a:endParaRPr lang="zh-CN" altLang="en-US" sz="500"/>
        </a:p>
      </dgm:t>
    </dgm:pt>
    <dgm:pt modelId="{166F1566-E9DC-4C3A-8537-C1FADDE6F831}" type="sibTrans" cxnId="{7907B81D-2A99-4343-9FFE-45F42EB5234D}">
      <dgm:prSet/>
      <dgm:spPr/>
      <dgm:t>
        <a:bodyPr/>
        <a:lstStyle/>
        <a:p>
          <a:endParaRPr lang="zh-CN" altLang="en-US" sz="500"/>
        </a:p>
      </dgm:t>
    </dgm:pt>
    <dgm:pt modelId="{E7F61E4C-B478-4FD8-8F4C-EDE44D87546C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zh-CN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Number of VIP UE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1DDAE70E-C2AC-4FD8-8163-957CECD01614}" type="parTrans" cxnId="{4005EE43-2629-4196-B190-CDB768346046}">
      <dgm:prSet/>
      <dgm:spPr/>
      <dgm:t>
        <a:bodyPr/>
        <a:lstStyle/>
        <a:p>
          <a:endParaRPr lang="zh-CN" altLang="en-US" sz="500"/>
        </a:p>
      </dgm:t>
    </dgm:pt>
    <dgm:pt modelId="{4BDCBDF8-F71D-440C-827F-B0AF6A28E0DD}" type="sibTrans" cxnId="{4005EE43-2629-4196-B190-CDB768346046}">
      <dgm:prSet/>
      <dgm:spPr/>
      <dgm:t>
        <a:bodyPr/>
        <a:lstStyle/>
        <a:p>
          <a:endParaRPr lang="zh-CN" altLang="en-US" sz="500"/>
        </a:p>
      </dgm:t>
    </dgm:pt>
    <dgm:pt modelId="{E235C852-3D2E-4869-BA81-81F1B88D8419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 spcFirstLastPara="0" vertOverflow="overflow" horzOverflow="overflow" vert="horz" wrap="square" lIns="0" tIns="0" rIns="0" bIns="0" numCol="1" spcCol="0" rtlCol="0" fromWordArt="0" anchor="ctr" anchorCtr="0" forceAA="0" compatLnSpc="1"/>
        <a:lstStyle/>
        <a:p>
          <a:pPr marL="0" lvl="0" indent="0" algn="ctr" defTabSz="685307" rtl="0" eaLnBrk="1" latinLnBrk="0" hangingPunct="1">
            <a:lnSpc>
              <a:spcPct val="9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</a:pPr>
          <a:r>
            <a:rPr lang="en-US" altLang="zh-CN" sz="900" kern="0" dirty="0">
              <a:latin typeface="+mj-ea"/>
              <a:ea typeface="+mj-ea"/>
              <a:cs typeface="+mn-cs"/>
              <a:sym typeface="Arial" panose="020B0604020202020204" pitchFamily="34" charset="0"/>
            </a:rPr>
            <a:t>Cell Basic Information </a:t>
          </a:r>
          <a:endParaRPr lang="zh-CN" altLang="en-US" sz="900" kern="0" dirty="0">
            <a:latin typeface="+mj-ea"/>
            <a:ea typeface="+mj-ea"/>
            <a:cs typeface="+mn-cs"/>
            <a:sym typeface="Arial" panose="020B0604020202020204" pitchFamily="34" charset="0"/>
          </a:endParaRPr>
        </a:p>
      </dgm:t>
    </dgm:pt>
    <dgm:pt modelId="{14C847F8-07ED-460C-89DD-E61DB0F7C2A0}" type="parTrans" cxnId="{1647AC62-E208-479E-9AD8-0B8E84835E3F}">
      <dgm:prSet/>
      <dgm:spPr/>
      <dgm:t>
        <a:bodyPr/>
        <a:lstStyle/>
        <a:p>
          <a:endParaRPr lang="zh-CN" altLang="en-US" sz="500"/>
        </a:p>
      </dgm:t>
    </dgm:pt>
    <dgm:pt modelId="{13D5E52D-A2EA-46B6-8DAC-D846D7518436}" type="sibTrans" cxnId="{1647AC62-E208-479E-9AD8-0B8E84835E3F}">
      <dgm:prSet/>
      <dgm:spPr/>
      <dgm:t>
        <a:bodyPr/>
        <a:lstStyle/>
        <a:p>
          <a:endParaRPr lang="zh-CN" altLang="en-US" sz="500"/>
        </a:p>
      </dgm:t>
    </dgm:pt>
    <dgm:pt modelId="{A08162B9-3372-47A3-8A08-A125292666E6}">
      <dgm:prSet phldrT="[文本]" custT="1"/>
      <dgm:spPr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en-US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electricity fees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6A4178E8-C060-4070-97C9-7EE21D727F2F}" type="parTrans" cxnId="{A119C406-4D02-4A4C-BFB5-DD757311E75B}">
      <dgm:prSet/>
      <dgm:spPr/>
      <dgm:t>
        <a:bodyPr/>
        <a:lstStyle/>
        <a:p>
          <a:endParaRPr lang="zh-CN" altLang="en-US" sz="800"/>
        </a:p>
      </dgm:t>
    </dgm:pt>
    <dgm:pt modelId="{180E7732-ACE6-42BF-B44C-6B57C077AB5B}" type="sibTrans" cxnId="{A119C406-4D02-4A4C-BFB5-DD757311E75B}">
      <dgm:prSet/>
      <dgm:spPr/>
      <dgm:t>
        <a:bodyPr/>
        <a:lstStyle/>
        <a:p>
          <a:endParaRPr lang="zh-CN" altLang="en-US" sz="800"/>
        </a:p>
      </dgm:t>
    </dgm:pt>
    <dgm:pt modelId="{15ED9C6A-A42B-4EF6-A6F3-126B026BFCAC}">
      <dgm:prSet phldrT="[文本]" custT="1"/>
      <dgm:spPr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Rental cost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12283BEE-FD62-40E4-9BF0-15313A931EB5}" type="parTrans" cxnId="{DECD3050-6AE0-4723-A6BD-05C244657549}">
      <dgm:prSet/>
      <dgm:spPr/>
      <dgm:t>
        <a:bodyPr/>
        <a:lstStyle/>
        <a:p>
          <a:endParaRPr lang="zh-CN" altLang="en-US" sz="800"/>
        </a:p>
      </dgm:t>
    </dgm:pt>
    <dgm:pt modelId="{781F806C-48AF-42BA-B7A9-CC33D67E23F8}" type="sibTrans" cxnId="{DECD3050-6AE0-4723-A6BD-05C244657549}">
      <dgm:prSet/>
      <dgm:spPr/>
      <dgm:t>
        <a:bodyPr/>
        <a:lstStyle/>
        <a:p>
          <a:endParaRPr lang="zh-CN" altLang="en-US" sz="800"/>
        </a:p>
      </dgm:t>
    </dgm:pt>
    <dgm:pt modelId="{CFCF5848-1945-4383-8776-943FE7BDD400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en-US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AvgDataRate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30A76B04-D841-4E08-A275-D39165260F76}" type="parTrans" cxnId="{DD74F048-0C8F-483D-ACC0-F6A550224237}">
      <dgm:prSet/>
      <dgm:spPr/>
      <dgm:t>
        <a:bodyPr/>
        <a:lstStyle/>
        <a:p>
          <a:endParaRPr lang="zh-CN" altLang="en-US" sz="800"/>
        </a:p>
      </dgm:t>
    </dgm:pt>
    <dgm:pt modelId="{27B5A35A-EDAC-490E-81C3-7550889EBDAB}" type="sibTrans" cxnId="{DD74F048-0C8F-483D-ACC0-F6A550224237}">
      <dgm:prSet/>
      <dgm:spPr/>
      <dgm:t>
        <a:bodyPr/>
        <a:lstStyle/>
        <a:p>
          <a:endParaRPr lang="zh-CN" altLang="en-US" sz="800"/>
        </a:p>
      </dgm:t>
    </dgm:pt>
    <dgm:pt modelId="{11258ABE-6DEE-4B93-AF3C-368A23E9DC58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MOS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759AA456-F2C5-472C-B9FE-0CBEBB25F34E}" type="parTrans" cxnId="{FD01D4FB-81FA-44AB-8750-5D07B4938E49}">
      <dgm:prSet/>
      <dgm:spPr/>
      <dgm:t>
        <a:bodyPr/>
        <a:lstStyle/>
        <a:p>
          <a:endParaRPr lang="zh-CN" altLang="en-US" sz="800"/>
        </a:p>
      </dgm:t>
    </dgm:pt>
    <dgm:pt modelId="{F62450B7-6AA6-46F2-B29D-ECD8A3E8ED7F}" type="sibTrans" cxnId="{FD01D4FB-81FA-44AB-8750-5D07B4938E49}">
      <dgm:prSet/>
      <dgm:spPr/>
      <dgm:t>
        <a:bodyPr/>
        <a:lstStyle/>
        <a:p>
          <a:endParaRPr lang="zh-CN" altLang="en-US" sz="800"/>
        </a:p>
      </dgm:t>
    </dgm:pt>
    <dgm:pt modelId="{F1AF675F-F80D-4E6D-AF84-73A69629D608}">
      <dgm:prSet phldrT="[文本]" custT="1"/>
      <dgm:spPr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r>
            <a:rPr lang="en-US" altLang="en-US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coverage scenario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16F14BBC-B1C7-42C0-B967-EABFFBDAE61B}" type="parTrans" cxnId="{F67347C2-46FC-4C58-9CBC-CACD73322534}">
      <dgm:prSet/>
      <dgm:spPr/>
      <dgm:t>
        <a:bodyPr/>
        <a:lstStyle/>
        <a:p>
          <a:endParaRPr lang="zh-CN" altLang="en-US" sz="1100"/>
        </a:p>
      </dgm:t>
    </dgm:pt>
    <dgm:pt modelId="{12F1AD12-6FD6-4B02-9CD1-D9702D8E29C8}" type="sibTrans" cxnId="{F67347C2-46FC-4C58-9CBC-CACD73322534}">
      <dgm:prSet/>
      <dgm:spPr/>
      <dgm:t>
        <a:bodyPr/>
        <a:lstStyle/>
        <a:p>
          <a:endParaRPr lang="zh-CN" altLang="en-US" sz="1100"/>
        </a:p>
      </dgm:t>
    </dgm:pt>
    <dgm:pt modelId="{DCDC43B5-FBE8-455D-A7CC-BA3260B03FE7}">
      <dgm:prSet phldrT="[文本]" custT="1"/>
      <dgm:spPr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>
          <a:solidFill>
            <a:schemeClr val="accent2">
              <a:tint val="40000"/>
              <a:hueOff val="0"/>
              <a:satOff val="0"/>
              <a:lumOff val="0"/>
              <a:alpha val="0"/>
            </a:schemeClr>
          </a:solidFill>
        </a:ln>
      </dgm:spPr>
      <dgm:t>
        <a:bodyPr rtlCol="0" anchor="ctr"/>
        <a:lstStyle/>
        <a:p>
          <a:pPr marL="0" algn="ctr" defTabSz="685307" rtl="0" eaLnBrk="1" latinLnBrk="0" hangingPunct="1"/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28E620C7-9145-44CC-BB1E-8B22020211F4}" type="parTrans" cxnId="{73F61EE0-6748-4862-B1E3-C4CD834B16D4}">
      <dgm:prSet/>
      <dgm:spPr/>
      <dgm:t>
        <a:bodyPr/>
        <a:lstStyle/>
        <a:p>
          <a:endParaRPr lang="zh-CN" altLang="en-US"/>
        </a:p>
      </dgm:t>
    </dgm:pt>
    <dgm:pt modelId="{5F3EFAD6-EB07-47E1-95E1-23D126C4A8BA}" type="sibTrans" cxnId="{73F61EE0-6748-4862-B1E3-C4CD834B16D4}">
      <dgm:prSet/>
      <dgm:spPr/>
      <dgm:t>
        <a:bodyPr/>
        <a:lstStyle/>
        <a:p>
          <a:endParaRPr lang="zh-CN" altLang="en-US"/>
        </a:p>
      </dgm:t>
    </dgm:pt>
    <dgm:pt modelId="{BD830BC6-ED0B-418A-BDB2-A29AE84CE1E0}" type="pres">
      <dgm:prSet presAssocID="{43B37CB0-B586-4830-B5BE-251629E5949A}" presName="Name0" presStyleCnt="0">
        <dgm:presLayoutVars>
          <dgm:dir/>
          <dgm:animLvl val="lvl"/>
          <dgm:resizeHandles val="exact"/>
        </dgm:presLayoutVars>
      </dgm:prSet>
      <dgm:spPr/>
    </dgm:pt>
    <dgm:pt modelId="{2B66E19C-ED0C-4172-B86C-4CDCA71EEAA3}" type="pres">
      <dgm:prSet presAssocID="{25E4FF3B-24B9-4D66-A724-2350412AD67E}" presName="composite" presStyleCnt="0"/>
      <dgm:spPr/>
    </dgm:pt>
    <dgm:pt modelId="{690A84D8-1B22-4B61-AAA7-AA14F68AE267}" type="pres">
      <dgm:prSet presAssocID="{25E4FF3B-24B9-4D66-A724-2350412AD67E}" presName="parTx" presStyleLbl="alignNode1" presStyleIdx="0" presStyleCnt="3" custLinFactNeighborX="1735" custLinFactNeighborY="24463">
        <dgm:presLayoutVars>
          <dgm:chMax val="0"/>
          <dgm:chPref val="0"/>
          <dgm:bulletEnabled val="1"/>
        </dgm:presLayoutVars>
      </dgm:prSet>
      <dgm:spPr>
        <a:xfrm>
          <a:off x="4818" y="233008"/>
          <a:ext cx="1137562" cy="400476"/>
        </a:xfrm>
        <a:prstGeom prst="rect">
          <a:avLst/>
        </a:prstGeom>
      </dgm:spPr>
    </dgm:pt>
    <dgm:pt modelId="{BBDDBCA0-81E7-4970-9EB2-F396CD20E752}" type="pres">
      <dgm:prSet presAssocID="{25E4FF3B-24B9-4D66-A724-2350412AD67E}" presName="desTx" presStyleLbl="alignAccFollowNode1" presStyleIdx="0" presStyleCnt="3">
        <dgm:presLayoutVars>
          <dgm:bulletEnabled val="1"/>
        </dgm:presLayoutVars>
      </dgm:prSet>
      <dgm:spPr/>
    </dgm:pt>
    <dgm:pt modelId="{FAA86424-99C6-4A5F-AB99-3BDEC06FF0F5}" type="pres">
      <dgm:prSet presAssocID="{24C209A0-BEC7-4620-A974-4262DBFA9D67}" presName="space" presStyleCnt="0"/>
      <dgm:spPr/>
    </dgm:pt>
    <dgm:pt modelId="{0CD8C232-4FA2-43CE-BD75-9FE2CC50BB8F}" type="pres">
      <dgm:prSet presAssocID="{F9785953-1309-489B-AE5B-D9658BDE08AF}" presName="composite" presStyleCnt="0"/>
      <dgm:spPr/>
    </dgm:pt>
    <dgm:pt modelId="{2906A25A-CD9A-4324-8F87-498D3AD2FA00}" type="pres">
      <dgm:prSet presAssocID="{F9785953-1309-489B-AE5B-D9658BDE08AF}" presName="parTx" presStyleLbl="alignNode1" presStyleIdx="1" presStyleCnt="3" custLinFactNeighborX="-1880" custLinFactNeighborY="13527">
        <dgm:presLayoutVars>
          <dgm:chMax val="0"/>
          <dgm:chPref val="0"/>
          <dgm:bulletEnabled val="1"/>
        </dgm:presLayoutVars>
      </dgm:prSet>
      <dgm:spPr/>
    </dgm:pt>
    <dgm:pt modelId="{F9680374-FB6E-43E2-8378-96E332B66EB8}" type="pres">
      <dgm:prSet presAssocID="{F9785953-1309-489B-AE5B-D9658BDE08AF}" presName="desTx" presStyleLbl="alignAccFollowNode1" presStyleIdx="1" presStyleCnt="3">
        <dgm:presLayoutVars>
          <dgm:bulletEnabled val="1"/>
        </dgm:presLayoutVars>
      </dgm:prSet>
      <dgm:spPr/>
    </dgm:pt>
    <dgm:pt modelId="{5912B0A8-087E-4B0E-8CEE-1EEA3DA2D605}" type="pres">
      <dgm:prSet presAssocID="{7E296E6E-9616-4B34-B2C2-78FFD37E1FC2}" presName="space" presStyleCnt="0"/>
      <dgm:spPr/>
    </dgm:pt>
    <dgm:pt modelId="{F5162367-BEAB-41B2-9EB1-59795C9C4192}" type="pres">
      <dgm:prSet presAssocID="{E235C852-3D2E-4869-BA81-81F1B88D8419}" presName="composite" presStyleCnt="0"/>
      <dgm:spPr/>
    </dgm:pt>
    <dgm:pt modelId="{DB9F9594-E314-4AB4-88BC-6A953588BDAF}" type="pres">
      <dgm:prSet presAssocID="{E235C852-3D2E-4869-BA81-81F1B88D8419}" presName="parTx" presStyleLbl="alignNode1" presStyleIdx="2" presStyleCnt="3" custLinFactNeighborX="832" custLinFactNeighborY="11603">
        <dgm:presLayoutVars>
          <dgm:chMax val="0"/>
          <dgm:chPref val="0"/>
          <dgm:bulletEnabled val="1"/>
        </dgm:presLayoutVars>
      </dgm:prSet>
      <dgm:spPr/>
    </dgm:pt>
    <dgm:pt modelId="{0632B076-CD8B-4987-8DE8-0918FEBF8694}" type="pres">
      <dgm:prSet presAssocID="{E235C852-3D2E-4869-BA81-81F1B88D841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CCB3F04-3CD8-445B-887F-D07CDC37C844}" type="presOf" srcId="{E235C852-3D2E-4869-BA81-81F1B88D8419}" destId="{DB9F9594-E314-4AB4-88BC-6A953588BDAF}" srcOrd="0" destOrd="0" presId="urn:microsoft.com/office/officeart/2005/8/layout/hList1"/>
    <dgm:cxn modelId="{A119C406-4D02-4A4C-BFB5-DD757311E75B}" srcId="{25E4FF3B-24B9-4D66-A724-2350412AD67E}" destId="{A08162B9-3372-47A3-8A08-A125292666E6}" srcOrd="1" destOrd="0" parTransId="{6A4178E8-C060-4070-97C9-7EE21D727F2F}" sibTransId="{180E7732-ACE6-42BF-B44C-6B57C077AB5B}"/>
    <dgm:cxn modelId="{7BBE780A-A365-42DB-80B4-CF10EAE1CC71}" type="presOf" srcId="{E7F61E4C-B478-4FD8-8F4C-EDE44D87546C}" destId="{0632B076-CD8B-4987-8DE8-0918FEBF8694}" srcOrd="0" destOrd="1" presId="urn:microsoft.com/office/officeart/2005/8/layout/hList1"/>
    <dgm:cxn modelId="{8BEC510D-D792-4406-B8C7-1BE4DFAD30AB}" type="presOf" srcId="{4083D37E-BB49-4B29-895B-7C3344835D53}" destId="{BBDDBCA0-81E7-4970-9EB2-F396CD20E752}" srcOrd="0" destOrd="0" presId="urn:microsoft.com/office/officeart/2005/8/layout/hList1"/>
    <dgm:cxn modelId="{7907B81D-2A99-4343-9FFE-45F42EB5234D}" srcId="{E235C852-3D2E-4869-BA81-81F1B88D8419}" destId="{5ECD3169-C260-4B5E-BF76-82C16FBAB5D8}" srcOrd="2" destOrd="0" parTransId="{A85CC113-E8DD-42EE-A80C-66A233944AD6}" sibTransId="{166F1566-E9DC-4C3A-8537-C1FADDE6F831}"/>
    <dgm:cxn modelId="{1647AC62-E208-479E-9AD8-0B8E84835E3F}" srcId="{43B37CB0-B586-4830-B5BE-251629E5949A}" destId="{E235C852-3D2E-4869-BA81-81F1B88D8419}" srcOrd="2" destOrd="0" parTransId="{14C847F8-07ED-460C-89DD-E61DB0F7C2A0}" sibTransId="{13D5E52D-A2EA-46B6-8DAC-D846D7518436}"/>
    <dgm:cxn modelId="{4005EE43-2629-4196-B190-CDB768346046}" srcId="{E235C852-3D2E-4869-BA81-81F1B88D8419}" destId="{E7F61E4C-B478-4FD8-8F4C-EDE44D87546C}" srcOrd="1" destOrd="0" parTransId="{1DDAE70E-C2AC-4FD8-8163-957CECD01614}" sibTransId="{4BDCBDF8-F71D-440C-827F-B0AF6A28E0DD}"/>
    <dgm:cxn modelId="{8CB02D47-CE56-41BB-9034-64E7453691BA}" srcId="{43B37CB0-B586-4830-B5BE-251629E5949A}" destId="{25E4FF3B-24B9-4D66-A724-2350412AD67E}" srcOrd="0" destOrd="0" parTransId="{9B34602B-6475-4217-81F4-D86208C55534}" sibTransId="{24C209A0-BEC7-4620-A974-4262DBFA9D67}"/>
    <dgm:cxn modelId="{7B647767-3DCE-4204-B581-9881A2983FC4}" type="presOf" srcId="{15ED9C6A-A42B-4EF6-A6F3-126B026BFCAC}" destId="{BBDDBCA0-81E7-4970-9EB2-F396CD20E752}" srcOrd="0" destOrd="2" presId="urn:microsoft.com/office/officeart/2005/8/layout/hList1"/>
    <dgm:cxn modelId="{DD74F048-0C8F-483D-ACC0-F6A550224237}" srcId="{F9785953-1309-489B-AE5B-D9658BDE08AF}" destId="{CFCF5848-1945-4383-8776-943FE7BDD400}" srcOrd="1" destOrd="0" parTransId="{30A76B04-D841-4E08-A275-D39165260F76}" sibTransId="{27B5A35A-EDAC-490E-81C3-7550889EBDAB}"/>
    <dgm:cxn modelId="{CFB81A69-6EA7-448A-AE6E-4AEA0C0760BC}" srcId="{43B37CB0-B586-4830-B5BE-251629E5949A}" destId="{F9785953-1309-489B-AE5B-D9658BDE08AF}" srcOrd="1" destOrd="0" parTransId="{DF5F1556-40AA-4439-85A9-7A6F7AB47AE7}" sibTransId="{7E296E6E-9616-4B34-B2C2-78FFD37E1FC2}"/>
    <dgm:cxn modelId="{F7C2216E-9300-487A-8C0F-918A71EFD0AE}" type="presOf" srcId="{A9331519-9A8B-4D3B-915B-4DBEAEC68557}" destId="{F9680374-FB6E-43E2-8378-96E332B66EB8}" srcOrd="0" destOrd="0" presId="urn:microsoft.com/office/officeart/2005/8/layout/hList1"/>
    <dgm:cxn modelId="{DECD3050-6AE0-4723-A6BD-05C244657549}" srcId="{25E4FF3B-24B9-4D66-A724-2350412AD67E}" destId="{15ED9C6A-A42B-4EF6-A6F3-126B026BFCAC}" srcOrd="2" destOrd="0" parTransId="{12283BEE-FD62-40E4-9BF0-15313A931EB5}" sibTransId="{781F806C-48AF-42BA-B7A9-CC33D67E23F8}"/>
    <dgm:cxn modelId="{8B1E5A82-18AC-4082-AD2F-B33CF00889BB}" type="presOf" srcId="{F9785953-1309-489B-AE5B-D9658BDE08AF}" destId="{2906A25A-CD9A-4324-8F87-498D3AD2FA00}" srcOrd="0" destOrd="0" presId="urn:microsoft.com/office/officeart/2005/8/layout/hList1"/>
    <dgm:cxn modelId="{5EFBDE9B-B7D6-4502-B277-029A5712E3EE}" type="presOf" srcId="{F1AF675F-F80D-4E6D-AF84-73A69629D608}" destId="{0632B076-CD8B-4987-8DE8-0918FEBF8694}" srcOrd="0" destOrd="0" presId="urn:microsoft.com/office/officeart/2005/8/layout/hList1"/>
    <dgm:cxn modelId="{D5862AA0-CB3C-4003-A110-78BABC234D82}" type="presOf" srcId="{A08162B9-3372-47A3-8A08-A125292666E6}" destId="{BBDDBCA0-81E7-4970-9EB2-F396CD20E752}" srcOrd="0" destOrd="1" presId="urn:microsoft.com/office/officeart/2005/8/layout/hList1"/>
    <dgm:cxn modelId="{9096F4A1-0F95-4761-9332-FBE7BA1D55A6}" type="presOf" srcId="{DCDC43B5-FBE8-455D-A7CC-BA3260B03FE7}" destId="{BBDDBCA0-81E7-4970-9EB2-F396CD20E752}" srcOrd="0" destOrd="3" presId="urn:microsoft.com/office/officeart/2005/8/layout/hList1"/>
    <dgm:cxn modelId="{1788D0A9-C1D2-4A7A-BEC1-3388229FBE71}" srcId="{F9785953-1309-489B-AE5B-D9658BDE08AF}" destId="{A9331519-9A8B-4D3B-915B-4DBEAEC68557}" srcOrd="0" destOrd="0" parTransId="{6CEF3F3B-888A-46BD-8C4C-E418E9BED35C}" sibTransId="{39E6A97D-D619-4524-957A-1FFCA5BFA5DA}"/>
    <dgm:cxn modelId="{F67347C2-46FC-4C58-9CBC-CACD73322534}" srcId="{E235C852-3D2E-4869-BA81-81F1B88D8419}" destId="{F1AF675F-F80D-4E6D-AF84-73A69629D608}" srcOrd="0" destOrd="0" parTransId="{16F14BBC-B1C7-42C0-B967-EABFFBDAE61B}" sibTransId="{12F1AD12-6FD6-4B02-9CD1-D9702D8E29C8}"/>
    <dgm:cxn modelId="{293556CC-F397-4C9D-B148-28796F4E8B1F}" type="presOf" srcId="{43B37CB0-B586-4830-B5BE-251629E5949A}" destId="{BD830BC6-ED0B-418A-BDB2-A29AE84CE1E0}" srcOrd="0" destOrd="0" presId="urn:microsoft.com/office/officeart/2005/8/layout/hList1"/>
    <dgm:cxn modelId="{DB49CBCC-0B8D-43D0-BBD4-1CCB7DE5BA72}" type="presOf" srcId="{5ECD3169-C260-4B5E-BF76-82C16FBAB5D8}" destId="{0632B076-CD8B-4987-8DE8-0918FEBF8694}" srcOrd="0" destOrd="2" presId="urn:microsoft.com/office/officeart/2005/8/layout/hList1"/>
    <dgm:cxn modelId="{B6181DDE-0CEB-4E99-A989-439EC5F9C17E}" type="presOf" srcId="{11258ABE-6DEE-4B93-AF3C-368A23E9DC58}" destId="{F9680374-FB6E-43E2-8378-96E332B66EB8}" srcOrd="0" destOrd="2" presId="urn:microsoft.com/office/officeart/2005/8/layout/hList1"/>
    <dgm:cxn modelId="{73F61EE0-6748-4862-B1E3-C4CD834B16D4}" srcId="{25E4FF3B-24B9-4D66-A724-2350412AD67E}" destId="{DCDC43B5-FBE8-455D-A7CC-BA3260B03FE7}" srcOrd="3" destOrd="0" parTransId="{28E620C7-9145-44CC-BB1E-8B22020211F4}" sibTransId="{5F3EFAD6-EB07-47E1-95E1-23D126C4A8BA}"/>
    <dgm:cxn modelId="{0FE03FF1-91BC-4E05-A735-CEF3CF571708}" type="presOf" srcId="{CFCF5848-1945-4383-8776-943FE7BDD400}" destId="{F9680374-FB6E-43E2-8378-96E332B66EB8}" srcOrd="0" destOrd="1" presId="urn:microsoft.com/office/officeart/2005/8/layout/hList1"/>
    <dgm:cxn modelId="{859B98FB-A43E-4C5D-970B-41A12600D8A8}" srcId="{25E4FF3B-24B9-4D66-A724-2350412AD67E}" destId="{4083D37E-BB49-4B29-895B-7C3344835D53}" srcOrd="0" destOrd="0" parTransId="{51F22AEC-F6BD-460D-9384-24A64CA191FB}" sibTransId="{DC20F5A2-57F3-401C-B5BE-55A8D6569A72}"/>
    <dgm:cxn modelId="{FD01D4FB-81FA-44AB-8750-5D07B4938E49}" srcId="{F9785953-1309-489B-AE5B-D9658BDE08AF}" destId="{11258ABE-6DEE-4B93-AF3C-368A23E9DC58}" srcOrd="2" destOrd="0" parTransId="{759AA456-F2C5-472C-B9FE-0CBEBB25F34E}" sibTransId="{F62450B7-6AA6-46F2-B29D-ECD8A3E8ED7F}"/>
    <dgm:cxn modelId="{CB3E2AFE-92F9-4442-AF0A-5F13E2C3AD7E}" type="presOf" srcId="{25E4FF3B-24B9-4D66-A724-2350412AD67E}" destId="{690A84D8-1B22-4B61-AAA7-AA14F68AE267}" srcOrd="0" destOrd="0" presId="urn:microsoft.com/office/officeart/2005/8/layout/hList1"/>
    <dgm:cxn modelId="{12731AE7-9560-4E84-BA57-426D91E54DFC}" type="presParOf" srcId="{BD830BC6-ED0B-418A-BDB2-A29AE84CE1E0}" destId="{2B66E19C-ED0C-4172-B86C-4CDCA71EEAA3}" srcOrd="0" destOrd="0" presId="urn:microsoft.com/office/officeart/2005/8/layout/hList1"/>
    <dgm:cxn modelId="{680F3B8F-2282-4E68-BD8F-53CAC0626D3C}" type="presParOf" srcId="{2B66E19C-ED0C-4172-B86C-4CDCA71EEAA3}" destId="{690A84D8-1B22-4B61-AAA7-AA14F68AE267}" srcOrd="0" destOrd="0" presId="urn:microsoft.com/office/officeart/2005/8/layout/hList1"/>
    <dgm:cxn modelId="{45E9648B-AF04-42DB-8246-1B2BA980B5BE}" type="presParOf" srcId="{2B66E19C-ED0C-4172-B86C-4CDCA71EEAA3}" destId="{BBDDBCA0-81E7-4970-9EB2-F396CD20E752}" srcOrd="1" destOrd="0" presId="urn:microsoft.com/office/officeart/2005/8/layout/hList1"/>
    <dgm:cxn modelId="{B62F2047-BE39-4F7B-BF78-3B7FA35CB723}" type="presParOf" srcId="{BD830BC6-ED0B-418A-BDB2-A29AE84CE1E0}" destId="{FAA86424-99C6-4A5F-AB99-3BDEC06FF0F5}" srcOrd="1" destOrd="0" presId="urn:microsoft.com/office/officeart/2005/8/layout/hList1"/>
    <dgm:cxn modelId="{57BBBD74-27B5-448E-935B-61389FA4AFC0}" type="presParOf" srcId="{BD830BC6-ED0B-418A-BDB2-A29AE84CE1E0}" destId="{0CD8C232-4FA2-43CE-BD75-9FE2CC50BB8F}" srcOrd="2" destOrd="0" presId="urn:microsoft.com/office/officeart/2005/8/layout/hList1"/>
    <dgm:cxn modelId="{583E0C44-F1B5-4DD5-BBAB-F0E16A90B3DC}" type="presParOf" srcId="{0CD8C232-4FA2-43CE-BD75-9FE2CC50BB8F}" destId="{2906A25A-CD9A-4324-8F87-498D3AD2FA00}" srcOrd="0" destOrd="0" presId="urn:microsoft.com/office/officeart/2005/8/layout/hList1"/>
    <dgm:cxn modelId="{CDFD14B2-C534-46FF-9791-A33970A654D9}" type="presParOf" srcId="{0CD8C232-4FA2-43CE-BD75-9FE2CC50BB8F}" destId="{F9680374-FB6E-43E2-8378-96E332B66EB8}" srcOrd="1" destOrd="0" presId="urn:microsoft.com/office/officeart/2005/8/layout/hList1"/>
    <dgm:cxn modelId="{7ECDF571-5777-49D5-AD25-ED9AA1C41BC3}" type="presParOf" srcId="{BD830BC6-ED0B-418A-BDB2-A29AE84CE1E0}" destId="{5912B0A8-087E-4B0E-8CEE-1EEA3DA2D605}" srcOrd="3" destOrd="0" presId="urn:microsoft.com/office/officeart/2005/8/layout/hList1"/>
    <dgm:cxn modelId="{5389F11D-6269-4567-968C-D19D4E26ABAB}" type="presParOf" srcId="{BD830BC6-ED0B-418A-BDB2-A29AE84CE1E0}" destId="{F5162367-BEAB-41B2-9EB1-59795C9C4192}" srcOrd="4" destOrd="0" presId="urn:microsoft.com/office/officeart/2005/8/layout/hList1"/>
    <dgm:cxn modelId="{C482A92F-9521-444D-91F3-BE7F38BEB2B7}" type="presParOf" srcId="{F5162367-BEAB-41B2-9EB1-59795C9C4192}" destId="{DB9F9594-E314-4AB4-88BC-6A953588BDAF}" srcOrd="0" destOrd="0" presId="urn:microsoft.com/office/officeart/2005/8/layout/hList1"/>
    <dgm:cxn modelId="{4C514D46-A838-4C54-8382-7DE1B0952C2E}" type="presParOf" srcId="{F5162367-BEAB-41B2-9EB1-59795C9C4192}" destId="{0632B076-CD8B-4987-8DE8-0918FEBF8694}" srcOrd="1" destOrd="0" presId="urn:microsoft.com/office/officeart/2005/8/layout/hList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A84D8-1B22-4B61-AAA7-AA14F68AE267}">
      <dsp:nvSpPr>
        <dsp:cNvPr id="0" name=""/>
        <dsp:cNvSpPr/>
      </dsp:nvSpPr>
      <dsp:spPr>
        <a:xfrm>
          <a:off x="21912" y="233916"/>
          <a:ext cx="1015171" cy="35834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rot="0" spcFirstLastPara="0" vertOverflow="overflow" horzOverflow="overflow" vert="horz" wrap="square" lIns="0" tIns="0" rIns="0" bIns="0" numCol="1" spcCol="1270" rtlCol="0" fromWordArt="0" anchor="ctr" anchorCtr="0" forceAA="0" compatLnSpc="1">
          <a:noAutofit/>
        </a:bodyPr>
        <a:lstStyle/>
        <a:p>
          <a:pPr marL="0" lvl="0" indent="0" algn="ctr" defTabSz="914354" rtl="0" eaLnBrk="0" fontAlgn="base" latinLnBrk="0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</a:pPr>
          <a:r>
            <a:rPr lang="en-US" altLang="zh-CN" sz="1050" kern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rPr>
            <a:t>Cell Value</a:t>
          </a:r>
          <a:endParaRPr lang="zh-CN" altLang="en-US" sz="1050" kern="1200" dirty="0">
            <a:solidFill>
              <a:srgbClr val="FFFFFF"/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  <a:sym typeface="Arial" panose="020B0604020202020204" pitchFamily="34" charset="0"/>
          </a:endParaRPr>
        </a:p>
      </dsp:txBody>
      <dsp:txXfrm>
        <a:off x="21912" y="233916"/>
        <a:ext cx="1015171" cy="358346"/>
      </dsp:txXfrm>
    </dsp:sp>
    <dsp:sp modelId="{BBDDBCA0-81E7-4970-9EB2-F396CD20E752}">
      <dsp:nvSpPr>
        <dsp:cNvPr id="0" name=""/>
        <dsp:cNvSpPr/>
      </dsp:nvSpPr>
      <dsp:spPr>
        <a:xfrm>
          <a:off x="4299" y="504600"/>
          <a:ext cx="1015171" cy="823499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accent2">
              <a:tint val="40000"/>
              <a:hueOff val="0"/>
              <a:satOff val="0"/>
              <a:lumOff val="0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56896" bIns="64008" numCol="1" spcCol="1270" rtlCol="0" anchor="ctr" anchorCtr="0">
          <a:noAutofit/>
        </a:bodyPr>
        <a:lstStyle/>
        <a:p>
          <a:pPr marL="57150" lvl="1" indent="-57150" algn="ctr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PrbAssnRate</a:t>
          </a:r>
          <a:endParaRPr lang="zh-CN" altLang="en-US" sz="800" dirty="0">
            <a:latin typeface="Arial" panose="020B0604020202020204" pitchFamily="34" charset="0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electricity fees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Rental cost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sp:txBody>
      <dsp:txXfrm>
        <a:off x="4299" y="504600"/>
        <a:ext cx="1015171" cy="823499"/>
      </dsp:txXfrm>
    </dsp:sp>
    <dsp:sp modelId="{2906A25A-CD9A-4324-8F87-498D3AD2FA00}">
      <dsp:nvSpPr>
        <dsp:cNvPr id="0" name=""/>
        <dsp:cNvSpPr/>
      </dsp:nvSpPr>
      <dsp:spPr>
        <a:xfrm>
          <a:off x="1142510" y="194727"/>
          <a:ext cx="1015171" cy="35834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Overflow="overflow" horzOverflow="overflow" vert="horz" wrap="square" lIns="0" tIns="0" rIns="0" bIns="0" numCol="1" spcCol="1270" rtlCol="0" fromWordArt="0" anchor="ctr" anchorCtr="0" forceAA="0" compatLnSpc="1">
          <a:noAutofit/>
        </a:bodyPr>
        <a:lstStyle/>
        <a:p>
          <a:pPr marL="0" lvl="0" indent="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</a:pPr>
          <a:r>
            <a:rPr lang="en-US" altLang="zh-CN" sz="900" kern="0" dirty="0">
              <a:latin typeface="+mj-ea"/>
              <a:ea typeface="+mj-ea"/>
              <a:cs typeface="+mn-cs"/>
              <a:sym typeface="Arial" panose="020B0604020202020204" pitchFamily="34" charset="0"/>
            </a:rPr>
            <a:t>Cell </a:t>
          </a:r>
          <a:r>
            <a:rPr lang="en-US" altLang="zh-CN" sz="900" kern="0" dirty="0" err="1">
              <a:latin typeface="+mj-ea"/>
              <a:ea typeface="+mj-ea"/>
              <a:cs typeface="+mn-cs"/>
              <a:sym typeface="Arial" panose="020B0604020202020204" pitchFamily="34" charset="0"/>
            </a:rPr>
            <a:t>Perfomance</a:t>
          </a:r>
          <a:endParaRPr lang="zh-CN" altLang="en-US" sz="900" kern="0" dirty="0">
            <a:latin typeface="+mj-ea"/>
            <a:ea typeface="+mj-ea"/>
            <a:cs typeface="+mn-cs"/>
            <a:sym typeface="Arial" panose="020B0604020202020204" pitchFamily="34" charset="0"/>
          </a:endParaRPr>
        </a:p>
      </dsp:txBody>
      <dsp:txXfrm>
        <a:off x="1142510" y="194727"/>
        <a:ext cx="1015171" cy="358346"/>
      </dsp:txXfrm>
    </dsp:sp>
    <dsp:sp modelId="{F9680374-FB6E-43E2-8378-96E332B66EB8}">
      <dsp:nvSpPr>
        <dsp:cNvPr id="0" name=""/>
        <dsp:cNvSpPr/>
      </dsp:nvSpPr>
      <dsp:spPr>
        <a:xfrm>
          <a:off x="1161595" y="504600"/>
          <a:ext cx="1015171" cy="823499"/>
        </a:xfrm>
        <a:prstGeom prst="rect">
          <a:avLst/>
        </a:prstGeom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 w="12700" cap="flat" cmpd="sng" algn="ctr"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56896" bIns="64008" numCol="1" spcCol="1270" rtlCol="0" anchor="ctr" anchorCtr="0">
          <a:noAutofit/>
        </a:bodyPr>
        <a:lstStyle/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WirelessSuccConnRate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AvgDataRate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MOS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sp:txBody>
      <dsp:txXfrm>
        <a:off x="1161595" y="504600"/>
        <a:ext cx="1015171" cy="823499"/>
      </dsp:txXfrm>
    </dsp:sp>
    <dsp:sp modelId="{DB9F9594-E314-4AB4-88BC-6A953588BDAF}">
      <dsp:nvSpPr>
        <dsp:cNvPr id="0" name=""/>
        <dsp:cNvSpPr/>
      </dsp:nvSpPr>
      <dsp:spPr>
        <a:xfrm>
          <a:off x="2323191" y="187833"/>
          <a:ext cx="1015171" cy="35834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Overflow="overflow" horzOverflow="overflow" vert="horz" wrap="square" lIns="0" tIns="0" rIns="0" bIns="0" numCol="1" spcCol="1270" rtlCol="0" fromWordArt="0" anchor="ctr" anchorCtr="0" forceAA="0" compatLnSpc="1">
          <a:noAutofit/>
        </a:bodyPr>
        <a:lstStyle/>
        <a:p>
          <a:pPr marL="0" lvl="0" indent="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</a:pPr>
          <a:r>
            <a:rPr lang="en-US" altLang="zh-CN" sz="900" kern="0" dirty="0">
              <a:latin typeface="+mj-ea"/>
              <a:ea typeface="+mj-ea"/>
              <a:cs typeface="+mn-cs"/>
              <a:sym typeface="Arial" panose="020B0604020202020204" pitchFamily="34" charset="0"/>
            </a:rPr>
            <a:t>Cell Basic Information </a:t>
          </a:r>
          <a:endParaRPr lang="zh-CN" altLang="en-US" sz="900" kern="0" dirty="0">
            <a:latin typeface="+mj-ea"/>
            <a:ea typeface="+mj-ea"/>
            <a:cs typeface="+mn-cs"/>
            <a:sym typeface="Arial" panose="020B0604020202020204" pitchFamily="34" charset="0"/>
          </a:endParaRPr>
        </a:p>
      </dsp:txBody>
      <dsp:txXfrm>
        <a:off x="2323191" y="187833"/>
        <a:ext cx="1015171" cy="358346"/>
      </dsp:txXfrm>
    </dsp:sp>
    <dsp:sp modelId="{0632B076-CD8B-4987-8DE8-0918FEBF8694}">
      <dsp:nvSpPr>
        <dsp:cNvPr id="0" name=""/>
        <dsp:cNvSpPr/>
      </dsp:nvSpPr>
      <dsp:spPr>
        <a:xfrm>
          <a:off x="2318891" y="504600"/>
          <a:ext cx="1015171" cy="823499"/>
        </a:xfrm>
        <a:prstGeom prst="rect">
          <a:avLst/>
        </a:prstGeom>
        <a:solidFill>
          <a:schemeClr val="accent2">
            <a:tint val="40000"/>
            <a:hueOff val="2979463"/>
            <a:satOff val="-23619"/>
            <a:lumOff val="-1545"/>
            <a:alpha val="0"/>
          </a:schemeClr>
        </a:solidFill>
        <a:ln w="12700" cap="flat" cmpd="sng" algn="ctr">
          <a:solidFill>
            <a:schemeClr val="accent2">
              <a:tint val="40000"/>
              <a:hueOff val="2979463"/>
              <a:satOff val="-23619"/>
              <a:lumOff val="-1545"/>
              <a:alpha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38" tIns="37338" rIns="49784" bIns="56007" numCol="1" spcCol="1270" rtlCol="0" anchor="ctr" anchorCtr="0">
          <a:noAutofit/>
        </a:bodyPr>
        <a:lstStyle/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coverage scenario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Number of VIP UE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7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UE Service Types</a:t>
          </a:r>
          <a:endParaRPr lang="zh-CN" altLang="en-US" sz="7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sp:txBody>
      <dsp:txXfrm>
        <a:off x="2318891" y="504600"/>
        <a:ext cx="1015171" cy="823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0.11722</cdr:x>
      <cdr:y>0.61149</cdr:y>
    </cdr:from>
    <cdr:to>
      <cdr:x>0.13958</cdr:x>
      <cdr:y>0.6717</cdr:y>
    </cdr:to>
    <cdr:sp macro="" textlink="">
      <cdr:nvSpPr>
        <cdr:cNvPr id="2" name="流程图: 接点 1"/>
        <cdr:cNvSpPr/>
      </cdr:nvSpPr>
      <cdr:spPr>
        <a:xfrm xmlns:a="http://schemas.openxmlformats.org/drawingml/2006/main">
          <a:off x="1056675" y="2047481"/>
          <a:ext cx="201563" cy="201600"/>
        </a:xfrm>
        <a:prstGeom xmlns:a="http://schemas.openxmlformats.org/drawingml/2006/main" prst="flowChartConnector">
          <a:avLst/>
        </a:prstGeom>
        <a:solidFill xmlns:a="http://schemas.openxmlformats.org/drawingml/2006/main">
          <a:schemeClr val="accent1">
            <a:lumMod val="20000"/>
            <a:lumOff val="8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CN" altLang="en-US"/>
        </a:p>
      </cdr:txBody>
    </cdr:sp>
  </cdr:relSizeAnchor>
  <cdr:relSizeAnchor xmlns:cdr="http://schemas.openxmlformats.org/drawingml/2006/chartDrawing">
    <cdr:from>
      <cdr:x>0.71062</cdr:x>
      <cdr:y>0.79954</cdr:y>
    </cdr:from>
    <cdr:to>
      <cdr:x>0.73299</cdr:x>
      <cdr:y>0.85975</cdr:y>
    </cdr:to>
    <cdr:sp macro="" textlink="">
      <cdr:nvSpPr>
        <cdr:cNvPr id="3" name="流程图: 接点 2"/>
        <cdr:cNvSpPr/>
      </cdr:nvSpPr>
      <cdr:spPr>
        <a:xfrm xmlns:a="http://schemas.openxmlformats.org/drawingml/2006/main">
          <a:off x="6405856" y="2677136"/>
          <a:ext cx="201653" cy="201600"/>
        </a:xfrm>
        <a:prstGeom xmlns:a="http://schemas.openxmlformats.org/drawingml/2006/main" prst="flowChartConnector">
          <a:avLst/>
        </a:prstGeom>
        <a:solidFill xmlns:a="http://schemas.openxmlformats.org/drawingml/2006/main">
          <a:schemeClr val="accent1">
            <a:lumMod val="20000"/>
            <a:lumOff val="8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CN" altLang="en-US"/>
        </a:p>
      </cdr:txBody>
    </cdr:sp>
  </cdr:relSizeAnchor>
  <cdr:relSizeAnchor xmlns:cdr="http://schemas.openxmlformats.org/drawingml/2006/chartDrawing">
    <cdr:from>
      <cdr:x>0.02032</cdr:x>
      <cdr:y>0.06257</cdr:y>
    </cdr:from>
    <cdr:to>
      <cdr:x>0.08755</cdr:x>
      <cdr:y>0.11446</cdr:y>
    </cdr:to>
    <cdr:sp macro="" textlink="">
      <cdr:nvSpPr>
        <cdr:cNvPr id="4" name="文本框 3"/>
        <cdr:cNvSpPr txBox="1"/>
      </cdr:nvSpPr>
      <cdr:spPr>
        <a:xfrm xmlns:a="http://schemas.openxmlformats.org/drawingml/2006/main">
          <a:off x="183172" y="238858"/>
          <a:ext cx="606083" cy="1981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zh-CN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F4DCB-8350-47EE-9A97-E33E64B6B281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6A3D0-ABFF-4D21-81FA-E39C13432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148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79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371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47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09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450263-DEA6-4ED2-A8F0-F82467CBEF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611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616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72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16A3D0-ABFF-4D21-81FA-E39C134324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455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455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888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725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124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530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027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99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面_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4">
            <a:extLst>
              <a:ext uri="{FF2B5EF4-FFF2-40B4-BE49-F238E27FC236}">
                <a16:creationId xmlns:a16="http://schemas.microsoft.com/office/drawing/2014/main" id="{8B1B5BEE-D7A9-9845-BAF0-140C6C7AFA83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8736013"/>
            <a:ext cx="673100" cy="312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CFB50C37-5CFC-1B4A-9558-7C5ECAB07244}"/>
              </a:ext>
            </a:extLst>
          </p:cNvPr>
          <p:cNvCxnSpPr/>
          <p:nvPr userDrawn="1"/>
        </p:nvCxnSpPr>
        <p:spPr>
          <a:xfrm>
            <a:off x="479426" y="5135563"/>
            <a:ext cx="72072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LogoBlue">
            <a:extLst>
              <a:ext uri="{FF2B5EF4-FFF2-40B4-BE49-F238E27FC236}">
                <a16:creationId xmlns:a16="http://schemas.microsoft.com/office/drawing/2014/main" id="{B5544216-911C-D240-8303-D9A24C01A0C7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7" y="9629775"/>
            <a:ext cx="479425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LogoWhite" descr="图片包含 游戏机, 画, 盘子&#10;&#10;描述已自动生成">
            <a:extLst>
              <a:ext uri="{FF2B5EF4-FFF2-40B4-BE49-F238E27FC236}">
                <a16:creationId xmlns:a16="http://schemas.microsoft.com/office/drawing/2014/main" id="{80AEB231-5C4A-9649-B837-7641C616B7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65" y="384177"/>
            <a:ext cx="2212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图片占位符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 tIns="2232000" bIns="45720" rtlCol="0">
            <a:normAutofit/>
          </a:bodyPr>
          <a:lstStyle>
            <a:lvl1pPr algn="ctr">
              <a:defRPr sz="1865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单击图标添加图片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35360" y="3408000"/>
            <a:ext cx="11520000" cy="960000"/>
          </a:xfrm>
        </p:spPr>
        <p:txBody>
          <a:bodyPr lIns="90000" tIns="0" rIns="0" bIns="0">
            <a:normAutofit/>
          </a:bodyPr>
          <a:lstStyle>
            <a:lvl1pPr>
              <a:defRPr sz="48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>
          <a:xfrm>
            <a:off x="334432" y="4464000"/>
            <a:ext cx="11520000" cy="576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marR="0" indent="0" algn="l" defTabSz="913742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3200">
                <a:solidFill>
                  <a:schemeClr val="tx1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334432" y="5904000"/>
            <a:ext cx="5761568" cy="384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/>
          </p:nvPr>
        </p:nvSpPr>
        <p:spPr>
          <a:xfrm>
            <a:off x="335360" y="5472000"/>
            <a:ext cx="11520000" cy="384000"/>
          </a:xfr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4" name="页脚占位符 7">
            <a:extLst>
              <a:ext uri="{FF2B5EF4-FFF2-40B4-BE49-F238E27FC236}">
                <a16:creationId xmlns:a16="http://schemas.microsoft.com/office/drawing/2014/main" id="{399435AD-C886-AE43-B948-F0D31A09EC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9C6E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</p:spTree>
    <p:extLst>
      <p:ext uri="{BB962C8B-B14F-4D97-AF65-F5344CB8AC3E}">
        <p14:creationId xmlns:p14="http://schemas.microsoft.com/office/powerpoint/2010/main" val="772087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.目录_无衬线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5EA47B62-87BB-204A-8F0A-E3C49246E589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836B8703-48C1-7745-9A8E-BF268C3C07C7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9" y="960003"/>
            <a:ext cx="8640233" cy="4836492"/>
          </a:xfrm>
        </p:spPr>
        <p:txBody>
          <a:bodyPr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1C281496-2936-BE42-9CCC-A36DD13FCB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034404E7-D2DC-1D49-82A9-8481608FF9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30B90EDF-664E-554B-ACDB-FFB982D949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6958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目录_2栏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55">
            <a:extLst>
              <a:ext uri="{FF2B5EF4-FFF2-40B4-BE49-F238E27FC236}">
                <a16:creationId xmlns:a16="http://schemas.microsoft.com/office/drawing/2014/main" id="{F3B2F542-A82F-7E40-B735-AAF65188194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79724" y="1316039"/>
            <a:ext cx="4224339" cy="4900612"/>
            <a:chOff x="2160000" y="1203598"/>
            <a:chExt cx="6480000" cy="3675206"/>
          </a:xfrm>
        </p:grpSpPr>
        <p:cxnSp>
          <p:nvCxnSpPr>
            <p:cNvPr id="4" name="直接连接符 8">
              <a:extLst>
                <a:ext uri="{FF2B5EF4-FFF2-40B4-BE49-F238E27FC236}">
                  <a16:creationId xmlns:a16="http://schemas.microsoft.com/office/drawing/2014/main" id="{C5C5D7FF-4DCC-ED4C-8E8D-79813582EF34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9">
              <a:extLst>
                <a:ext uri="{FF2B5EF4-FFF2-40B4-BE49-F238E27FC236}">
                  <a16:creationId xmlns:a16="http://schemas.microsoft.com/office/drawing/2014/main" id="{6CE7DD32-A6BA-C942-895B-B0E661EB7B8A}"/>
                </a:ext>
              </a:extLst>
            </p:cNvPr>
            <p:cNvCxnSpPr/>
            <p:nvPr userDrawn="1"/>
          </p:nvCxnSpPr>
          <p:spPr>
            <a:xfrm>
              <a:off x="2160000" y="166314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10">
              <a:extLst>
                <a:ext uri="{FF2B5EF4-FFF2-40B4-BE49-F238E27FC236}">
                  <a16:creationId xmlns:a16="http://schemas.microsoft.com/office/drawing/2014/main" id="{124E08AB-589E-824E-853B-400675FB38D8}"/>
                </a:ext>
              </a:extLst>
            </p:cNvPr>
            <p:cNvCxnSpPr/>
            <p:nvPr userDrawn="1"/>
          </p:nvCxnSpPr>
          <p:spPr>
            <a:xfrm>
              <a:off x="2160000" y="2122697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1">
              <a:extLst>
                <a:ext uri="{FF2B5EF4-FFF2-40B4-BE49-F238E27FC236}">
                  <a16:creationId xmlns:a16="http://schemas.microsoft.com/office/drawing/2014/main" id="{BF7B9397-1A98-2949-A60A-8864C33374AE}"/>
                </a:ext>
              </a:extLst>
            </p:cNvPr>
            <p:cNvCxnSpPr/>
            <p:nvPr userDrawn="1"/>
          </p:nvCxnSpPr>
          <p:spPr>
            <a:xfrm>
              <a:off x="2160000" y="2582247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12">
              <a:extLst>
                <a:ext uri="{FF2B5EF4-FFF2-40B4-BE49-F238E27FC236}">
                  <a16:creationId xmlns:a16="http://schemas.microsoft.com/office/drawing/2014/main" id="{1919EB0F-405B-D244-A5E9-7C93A99C28E9}"/>
                </a:ext>
              </a:extLst>
            </p:cNvPr>
            <p:cNvCxnSpPr/>
            <p:nvPr userDrawn="1"/>
          </p:nvCxnSpPr>
          <p:spPr>
            <a:xfrm>
              <a:off x="2160000" y="3040606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3">
              <a:extLst>
                <a:ext uri="{FF2B5EF4-FFF2-40B4-BE49-F238E27FC236}">
                  <a16:creationId xmlns:a16="http://schemas.microsoft.com/office/drawing/2014/main" id="{FD7F0C1C-8FF0-9E4B-9110-9C2E5E5AAFC8}"/>
                </a:ext>
              </a:extLst>
            </p:cNvPr>
            <p:cNvCxnSpPr/>
            <p:nvPr userDrawn="1"/>
          </p:nvCxnSpPr>
          <p:spPr>
            <a:xfrm>
              <a:off x="2160000" y="3500155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4">
              <a:extLst>
                <a:ext uri="{FF2B5EF4-FFF2-40B4-BE49-F238E27FC236}">
                  <a16:creationId xmlns:a16="http://schemas.microsoft.com/office/drawing/2014/main" id="{5E885EF8-5091-7D43-86B6-891918AB1269}"/>
                </a:ext>
              </a:extLst>
            </p:cNvPr>
            <p:cNvCxnSpPr/>
            <p:nvPr userDrawn="1"/>
          </p:nvCxnSpPr>
          <p:spPr>
            <a:xfrm>
              <a:off x="2160000" y="3959705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5">
              <a:extLst>
                <a:ext uri="{FF2B5EF4-FFF2-40B4-BE49-F238E27FC236}">
                  <a16:creationId xmlns:a16="http://schemas.microsoft.com/office/drawing/2014/main" id="{CF37057A-EECD-AD4F-9B2A-0BC1816111ED}"/>
                </a:ext>
              </a:extLst>
            </p:cNvPr>
            <p:cNvCxnSpPr/>
            <p:nvPr userDrawn="1"/>
          </p:nvCxnSpPr>
          <p:spPr>
            <a:xfrm>
              <a:off x="2160000" y="441925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6">
              <a:extLst>
                <a:ext uri="{FF2B5EF4-FFF2-40B4-BE49-F238E27FC236}">
                  <a16:creationId xmlns:a16="http://schemas.microsoft.com/office/drawing/2014/main" id="{2785FC68-88CB-2C43-8D1E-576FB8CF39AA}"/>
                </a:ext>
              </a:extLst>
            </p:cNvPr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">
            <a:extLst>
              <a:ext uri="{FF2B5EF4-FFF2-40B4-BE49-F238E27FC236}">
                <a16:creationId xmlns:a16="http://schemas.microsoft.com/office/drawing/2014/main" id="{AB417258-960D-9945-B84C-8DBBFEAF0A5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535864" y="1316039"/>
            <a:ext cx="4224337" cy="4900612"/>
            <a:chOff x="5652295" y="987574"/>
            <a:chExt cx="3168000" cy="3675206"/>
          </a:xfrm>
        </p:grpSpPr>
        <p:cxnSp>
          <p:nvCxnSpPr>
            <p:cNvPr id="14" name="直接连接符 18">
              <a:extLst>
                <a:ext uri="{FF2B5EF4-FFF2-40B4-BE49-F238E27FC236}">
                  <a16:creationId xmlns:a16="http://schemas.microsoft.com/office/drawing/2014/main" id="{2204032E-7ACA-0F4E-8EF5-5DA31D589995}"/>
                </a:ext>
              </a:extLst>
            </p:cNvPr>
            <p:cNvCxnSpPr/>
            <p:nvPr userDrawn="1"/>
          </p:nvCxnSpPr>
          <p:spPr>
            <a:xfrm>
              <a:off x="5652295" y="466278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9">
              <a:extLst>
                <a:ext uri="{FF2B5EF4-FFF2-40B4-BE49-F238E27FC236}">
                  <a16:creationId xmlns:a16="http://schemas.microsoft.com/office/drawing/2014/main" id="{8A8348C5-7D75-A54F-9CAB-B25C7AB8B831}"/>
                </a:ext>
              </a:extLst>
            </p:cNvPr>
            <p:cNvCxnSpPr/>
            <p:nvPr/>
          </p:nvCxnSpPr>
          <p:spPr>
            <a:xfrm>
              <a:off x="5652295" y="987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20">
              <a:extLst>
                <a:ext uri="{FF2B5EF4-FFF2-40B4-BE49-F238E27FC236}">
                  <a16:creationId xmlns:a16="http://schemas.microsoft.com/office/drawing/2014/main" id="{F84B8B1E-1CCB-0346-B4D2-BBC6333DCC46}"/>
                </a:ext>
              </a:extLst>
            </p:cNvPr>
            <p:cNvCxnSpPr/>
            <p:nvPr userDrawn="1"/>
          </p:nvCxnSpPr>
          <p:spPr>
            <a:xfrm>
              <a:off x="5652295" y="144712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21">
              <a:extLst>
                <a:ext uri="{FF2B5EF4-FFF2-40B4-BE49-F238E27FC236}">
                  <a16:creationId xmlns:a16="http://schemas.microsoft.com/office/drawing/2014/main" id="{513FB756-6E77-E14D-94FD-E3D86A7994E5}"/>
                </a:ext>
              </a:extLst>
            </p:cNvPr>
            <p:cNvCxnSpPr/>
            <p:nvPr userDrawn="1"/>
          </p:nvCxnSpPr>
          <p:spPr>
            <a:xfrm>
              <a:off x="5652295" y="1906673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22">
              <a:extLst>
                <a:ext uri="{FF2B5EF4-FFF2-40B4-BE49-F238E27FC236}">
                  <a16:creationId xmlns:a16="http://schemas.microsoft.com/office/drawing/2014/main" id="{08BF79FE-48F7-7345-8DC1-0A3040175FB6}"/>
                </a:ext>
              </a:extLst>
            </p:cNvPr>
            <p:cNvCxnSpPr/>
            <p:nvPr userDrawn="1"/>
          </p:nvCxnSpPr>
          <p:spPr>
            <a:xfrm>
              <a:off x="5652295" y="2366223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23">
              <a:extLst>
                <a:ext uri="{FF2B5EF4-FFF2-40B4-BE49-F238E27FC236}">
                  <a16:creationId xmlns:a16="http://schemas.microsoft.com/office/drawing/2014/main" id="{39388429-5A08-8E4F-80F4-E129E4B9B0F3}"/>
                </a:ext>
              </a:extLst>
            </p:cNvPr>
            <p:cNvCxnSpPr/>
            <p:nvPr userDrawn="1"/>
          </p:nvCxnSpPr>
          <p:spPr>
            <a:xfrm>
              <a:off x="5652295" y="2824582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24">
              <a:extLst>
                <a:ext uri="{FF2B5EF4-FFF2-40B4-BE49-F238E27FC236}">
                  <a16:creationId xmlns:a16="http://schemas.microsoft.com/office/drawing/2014/main" id="{F8548CB7-27E4-E043-891D-5A3E500146BC}"/>
                </a:ext>
              </a:extLst>
            </p:cNvPr>
            <p:cNvCxnSpPr/>
            <p:nvPr userDrawn="1"/>
          </p:nvCxnSpPr>
          <p:spPr>
            <a:xfrm>
              <a:off x="5652295" y="3284131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5">
              <a:extLst>
                <a:ext uri="{FF2B5EF4-FFF2-40B4-BE49-F238E27FC236}">
                  <a16:creationId xmlns:a16="http://schemas.microsoft.com/office/drawing/2014/main" id="{89C5F338-1F0D-3246-9510-243A49ADAECD}"/>
                </a:ext>
              </a:extLst>
            </p:cNvPr>
            <p:cNvCxnSpPr/>
            <p:nvPr userDrawn="1"/>
          </p:nvCxnSpPr>
          <p:spPr>
            <a:xfrm>
              <a:off x="5652295" y="3743681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6">
              <a:extLst>
                <a:ext uri="{FF2B5EF4-FFF2-40B4-BE49-F238E27FC236}">
                  <a16:creationId xmlns:a16="http://schemas.microsoft.com/office/drawing/2014/main" id="{8546EEBA-AB25-1844-94C9-4DDD91D5767F}"/>
                </a:ext>
              </a:extLst>
            </p:cNvPr>
            <p:cNvCxnSpPr/>
            <p:nvPr userDrawn="1"/>
          </p:nvCxnSpPr>
          <p:spPr>
            <a:xfrm>
              <a:off x="5652295" y="420323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ubtitle 4">
            <a:extLst>
              <a:ext uri="{FF2B5EF4-FFF2-40B4-BE49-F238E27FC236}">
                <a16:creationId xmlns:a16="http://schemas.microsoft.com/office/drawing/2014/main" id="{FB3D1EA3-4880-4241-B729-DFC659BC7F62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24" name="Straight Connector 6">
            <a:extLst>
              <a:ext uri="{FF2B5EF4-FFF2-40B4-BE49-F238E27FC236}">
                <a16:creationId xmlns:a16="http://schemas.microsoft.com/office/drawing/2014/main" id="{B0F159D2-81E1-2749-932C-1BD71101D61A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7" y="768043"/>
            <a:ext cx="8879609" cy="5472000"/>
          </a:xfrm>
        </p:spPr>
        <p:txBody>
          <a:bodyPr numCol="2" spcCol="504000"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25" name="页脚占位符 3">
            <a:extLst>
              <a:ext uri="{FF2B5EF4-FFF2-40B4-BE49-F238E27FC236}">
                <a16:creationId xmlns:a16="http://schemas.microsoft.com/office/drawing/2014/main" id="{BEAE8925-0841-2245-A5D1-81267CA3FC1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26" name="灯片编号占位符 2">
            <a:extLst>
              <a:ext uri="{FF2B5EF4-FFF2-40B4-BE49-F238E27FC236}">
                <a16:creationId xmlns:a16="http://schemas.microsoft.com/office/drawing/2014/main" id="{F38BF9C3-9098-E54E-81D4-85F6E897BB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8E17A573-9037-9C48-BB4D-6C705617C8E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0595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.目录_2栏_无衬线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E7C77541-8163-CE4E-BC7A-B99E3EB87298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2510230A-80D1-474D-8D7E-C99415F8CBF8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7" y="768043"/>
            <a:ext cx="8879609" cy="5472000"/>
          </a:xfrm>
        </p:spPr>
        <p:txBody>
          <a:bodyPr numCol="2" spcCol="504000"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4FE52FA4-BFCB-6C48-B14A-B41E09F4EAC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2DCEEB0-BFB2-1D45-9C91-A24DD90CA3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0024D193-06B3-DE48-9635-2E508952308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52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1_空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>
            <a:extLst>
              <a:ext uri="{FF2B5EF4-FFF2-40B4-BE49-F238E27FC236}">
                <a16:creationId xmlns:a16="http://schemas.microsoft.com/office/drawing/2014/main" id="{A4FB5885-8640-1C42-932B-347B212DC39F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页脚占位符 1">
            <a:extLst>
              <a:ext uri="{FF2B5EF4-FFF2-40B4-BE49-F238E27FC236}">
                <a16:creationId xmlns:a16="http://schemas.microsoft.com/office/drawing/2014/main" id="{344891C5-7867-334B-B65A-0CBD522348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F0D0CC5D-2182-A641-9C5D-6CA2E27BAD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32CBB5-2B40-CD4E-A2C7-F26C69D985F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9194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2_空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>
            <a:extLst>
              <a:ext uri="{FF2B5EF4-FFF2-40B4-BE49-F238E27FC236}">
                <a16:creationId xmlns:a16="http://schemas.microsoft.com/office/drawing/2014/main" id="{974BB16E-D763-0642-9FB9-58ECFAE055C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>
            <a:extLst>
              <a:ext uri="{FF2B5EF4-FFF2-40B4-BE49-F238E27FC236}">
                <a16:creationId xmlns:a16="http://schemas.microsoft.com/office/drawing/2014/main" id="{7FE9F2D2-9A9C-C945-B8C5-E32CCF67C04B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8F970C30-0B83-CC41-B3AE-601FFA66201C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6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5FB70AF4-2DED-E44B-B8C9-F094DA7C8BD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2E9409E0-E142-E446-BAB3-2310F914BF7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88FCC91B-6427-5846-BA8D-3689AE0AB26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4227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3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EBE90452-0EC7-2E43-AD1D-49FC7ADDA273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3"/>
          <p:cNvSpPr>
            <a:spLocks noGrp="1"/>
          </p:cNvSpPr>
          <p:nvPr>
            <p:ph sz="quarter" idx="17"/>
          </p:nvPr>
        </p:nvSpPr>
        <p:spPr>
          <a:xfrm>
            <a:off x="527056" y="1316765"/>
            <a:ext cx="11137897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45F13BFF-C6D8-9F4A-AF95-BD035A8E7D0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A508D578-DF48-B645-8CC7-34C63A0DDAF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39BCCB8-3BB4-9C4C-B462-6B73B7CA53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2673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4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FE7897D0-FA47-CD4F-9511-1EA83249BD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6" name="Straight Connector 5" hidden="1">
            <a:extLst>
              <a:ext uri="{FF2B5EF4-FFF2-40B4-BE49-F238E27FC236}">
                <a16:creationId xmlns:a16="http://schemas.microsoft.com/office/drawing/2014/main" id="{2701C093-8DDA-0344-9095-75CEC48A5824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DA9165-AAFA-C24C-A1C6-4315D3C64EF1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3"/>
          <p:cNvSpPr>
            <a:spLocks noGrp="1"/>
          </p:cNvSpPr>
          <p:nvPr>
            <p:ph sz="quarter" idx="17"/>
          </p:nvPr>
        </p:nvSpPr>
        <p:spPr>
          <a:xfrm>
            <a:off x="527056" y="1653784"/>
            <a:ext cx="11137897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页脚占位符 1">
            <a:extLst>
              <a:ext uri="{FF2B5EF4-FFF2-40B4-BE49-F238E27FC236}">
                <a16:creationId xmlns:a16="http://schemas.microsoft.com/office/drawing/2014/main" id="{80672389-1751-B549-ACAA-CB3BB2D9B6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9D2C3B7B-7602-F54B-A505-D2A3306576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47942E1-B985-6C40-A5E2-D5DFB986C7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6690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5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60AFC717-752E-DC45-9EEF-132F115F3A39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4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18"/>
          </p:nvPr>
        </p:nvSpPr>
        <p:spPr>
          <a:xfrm>
            <a:off x="6191631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A7CA6650-9FA1-3049-BC18-A3F4D3B7B57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76F1F06-5689-2942-95EF-401ADC26599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C50CB035-DC48-C441-9685-BC001EEE13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77178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6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8545300A-4EE3-7F49-8D12-14858CAA51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5DDDDA6F-ACCE-F149-B121-E6FF874D2838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71122E74-49A6-3042-9297-03AEF0664D8C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3"/>
          <p:cNvSpPr>
            <a:spLocks noGrp="1"/>
          </p:cNvSpPr>
          <p:nvPr>
            <p:ph sz="quarter" idx="18"/>
          </p:nvPr>
        </p:nvSpPr>
        <p:spPr>
          <a:xfrm>
            <a:off x="527054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3" name="内容占位符 3"/>
          <p:cNvSpPr>
            <a:spLocks noGrp="1"/>
          </p:cNvSpPr>
          <p:nvPr>
            <p:ph sz="quarter" idx="19"/>
          </p:nvPr>
        </p:nvSpPr>
        <p:spPr>
          <a:xfrm>
            <a:off x="6191631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B65EF935-560A-FD4E-B1B7-05D80276079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9C5CDCE6-65A9-4046-BBE7-51EF7DFAF6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DF71B5F4-09E3-7246-9112-BA4AE7269EC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768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7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7894BFA0-85FA-9F44-A9C7-5A83D333B135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9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0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221EEEE5-A170-0145-8229-6FA0945818A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9BCC8439-0C49-274A-B5BF-F32A868C781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49685AEE-05B1-274A-8B90-BF029825A9F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4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面_单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4">
            <a:extLst>
              <a:ext uri="{FF2B5EF4-FFF2-40B4-BE49-F238E27FC236}">
                <a16:creationId xmlns:a16="http://schemas.microsoft.com/office/drawing/2014/main" id="{FEC049F4-A08B-E54F-B0D3-D7C1C5FFE8E0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8736013"/>
            <a:ext cx="673100" cy="312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7F204154-892B-5D4F-A0C3-8AEC81C85CB5}"/>
              </a:ext>
            </a:extLst>
          </p:cNvPr>
          <p:cNvCxnSpPr/>
          <p:nvPr userDrawn="1"/>
        </p:nvCxnSpPr>
        <p:spPr>
          <a:xfrm>
            <a:off x="479426" y="5135563"/>
            <a:ext cx="72072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LogoBlue">
            <a:extLst>
              <a:ext uri="{FF2B5EF4-FFF2-40B4-BE49-F238E27FC236}">
                <a16:creationId xmlns:a16="http://schemas.microsoft.com/office/drawing/2014/main" id="{241221B7-7F02-A24E-8FAE-B273AA4C4490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7" y="9629775"/>
            <a:ext cx="479425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LogoWhite" descr="图片包含 游戏机, 画, 盘子&#10;&#10;描述已自动生成">
            <a:extLst>
              <a:ext uri="{FF2B5EF4-FFF2-40B4-BE49-F238E27FC236}">
                <a16:creationId xmlns:a16="http://schemas.microsoft.com/office/drawing/2014/main" id="{99C7DD5F-C866-D341-91CB-75C065EBB0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65" y="384177"/>
            <a:ext cx="2212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图片占位符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 tIns="2232000" bIns="45720" rtlCol="0">
            <a:normAutofit/>
          </a:bodyPr>
          <a:lstStyle>
            <a:lvl1pPr algn="ctr">
              <a:defRPr sz="1865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单击图标添加图片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35360" y="3984000"/>
            <a:ext cx="11520000" cy="960000"/>
          </a:xfrm>
        </p:spPr>
        <p:txBody>
          <a:bodyPr lIns="90000" tIns="0" rIns="0" bIns="0" rtlCol="0">
            <a:normAutofit/>
          </a:bodyPr>
          <a:lstStyle>
            <a:lvl1pPr>
              <a:defRPr lang="zh-CN" altLang="en-US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>
          <a:xfrm>
            <a:off x="334432" y="7274989"/>
            <a:ext cx="11520000" cy="576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marR="0" indent="0" algn="l" defTabSz="913742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3200">
                <a:solidFill>
                  <a:srgbClr val="E6E6E6"/>
                </a:solidFill>
                <a:effectLst/>
                <a:latin typeface="+mn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334432" y="5904000"/>
            <a:ext cx="5761568" cy="384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/>
          </p:nvPr>
        </p:nvSpPr>
        <p:spPr>
          <a:xfrm>
            <a:off x="335360" y="5472000"/>
            <a:ext cx="11520000" cy="384000"/>
          </a:xfr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4" name="页脚占位符 7">
            <a:extLst>
              <a:ext uri="{FF2B5EF4-FFF2-40B4-BE49-F238E27FC236}">
                <a16:creationId xmlns:a16="http://schemas.microsoft.com/office/drawing/2014/main" id="{6D669EAD-BCFD-CB46-A4C5-27C47234E7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9C6E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</p:spTree>
    <p:extLst>
      <p:ext uri="{BB962C8B-B14F-4D97-AF65-F5344CB8AC3E}">
        <p14:creationId xmlns:p14="http://schemas.microsoft.com/office/powerpoint/2010/main" val="3924962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8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 hidden="1">
            <a:extLst>
              <a:ext uri="{FF2B5EF4-FFF2-40B4-BE49-F238E27FC236}">
                <a16:creationId xmlns:a16="http://schemas.microsoft.com/office/drawing/2014/main" id="{C2B8BE3C-62F4-2148-950E-5F6D78D08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8" name="Straight Connector 5" hidden="1">
            <a:extLst>
              <a:ext uri="{FF2B5EF4-FFF2-40B4-BE49-F238E27FC236}">
                <a16:creationId xmlns:a16="http://schemas.microsoft.com/office/drawing/2014/main" id="{9B416404-EA62-504A-9688-052E538A5654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CF56FD56-40CF-B84E-B25A-491A48CD989E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1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13" name="页脚占位符 1">
            <a:extLst>
              <a:ext uri="{FF2B5EF4-FFF2-40B4-BE49-F238E27FC236}">
                <a16:creationId xmlns:a16="http://schemas.microsoft.com/office/drawing/2014/main" id="{528FB52A-C179-B940-9FAD-EC524F499FE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835E78C2-3245-5B40-BD7D-8ADB28BFA39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D22F31A1-F98F-3749-8DB5-E310539B5AB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9249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9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BD008886-58DC-3048-B833-09BF25636666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9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3F154C1D-E13E-EC44-AB63-9D538D0D0A6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4AE04E6B-0B51-6845-853A-034360A8CF8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65820145-1525-AB4D-AFBD-E78A7D8BADD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8720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0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71A30277-B93D-5A48-8440-BC95F30211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823D6270-118F-264E-8E4F-41FAEC794FC7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40E0E664-CE01-A145-98AD-1ABE889665ED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1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AA4B5D29-DF65-9A43-9A71-1B5E56D1861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29019E60-4EFD-BC44-B6AD-874D9E81577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8C7A0788-FEB1-0241-89B2-EE25BAE96F3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0740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1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CFCCD787-8A77-864B-8CA5-E22C900D021E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5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0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28386D9D-9EE3-5D4E-A4B9-43BA9D632C1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E72D8B04-43E5-7D4E-9635-569B50275BA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41990DD-2218-3946-B62A-0056DCE6477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06115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2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DE6A7469-2E91-A44C-8981-0EA3E50EFFD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2278D24C-8B2B-014E-9891-49D931B826D6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D7D52637-4908-D149-AF1C-4E6581E33354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5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A850E61A-FAC8-DF4E-ACF2-D0797D3A203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EC4887DE-1D8F-7E43-AFBF-5BF8FA38AB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D4E387-0DA8-CB43-87B0-BB64286BB9E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78701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1_空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>
            <a:extLst>
              <a:ext uri="{FF2B5EF4-FFF2-40B4-BE49-F238E27FC236}">
                <a16:creationId xmlns:a16="http://schemas.microsoft.com/office/drawing/2014/main" id="{64815707-15FB-974D-A891-BBF91BFF2622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页脚占位符 1">
            <a:extLst>
              <a:ext uri="{FF2B5EF4-FFF2-40B4-BE49-F238E27FC236}">
                <a16:creationId xmlns:a16="http://schemas.microsoft.com/office/drawing/2014/main" id="{0EB9DBF1-0F3A-1848-817D-77D00CD9BF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C38F47DB-189E-224D-B807-65B29BD6B0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9CD030F-5A57-4142-945A-9162ABAC54C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6146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2_空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>
            <a:extLst>
              <a:ext uri="{FF2B5EF4-FFF2-40B4-BE49-F238E27FC236}">
                <a16:creationId xmlns:a16="http://schemas.microsoft.com/office/drawing/2014/main" id="{3B9A8BD9-4004-D349-B766-F2BCC10977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>
            <a:extLst>
              <a:ext uri="{FF2B5EF4-FFF2-40B4-BE49-F238E27FC236}">
                <a16:creationId xmlns:a16="http://schemas.microsoft.com/office/drawing/2014/main" id="{270F0440-294B-7941-B06B-5C46275ED6E0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BEAB839F-3C26-1048-BD50-FE21CC35A775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6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17A2B32C-1CB4-8A49-AC70-8CB08AFD8D7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FCCFE66-FA1C-8540-9A64-EEF2B260ED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1BE48917-9710-7648-9FD4-0425EAA13797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653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3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9C3362D5-8023-104C-B85A-FE7F84772EA5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3"/>
          <p:cNvSpPr>
            <a:spLocks noGrp="1"/>
          </p:cNvSpPr>
          <p:nvPr>
            <p:ph sz="quarter" idx="17"/>
          </p:nvPr>
        </p:nvSpPr>
        <p:spPr>
          <a:xfrm>
            <a:off x="527056" y="1316765"/>
            <a:ext cx="11137897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ECC302D1-886C-3A46-9ACF-CA0FA156D54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EC5AB68-2E19-7844-9D1B-B709FEA80E8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19EF7B5D-B752-E84D-A719-D0558169EEA8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913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4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C0EFF842-48D1-9D42-A2AB-7596AE1187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6" name="Straight Connector 5" hidden="1">
            <a:extLst>
              <a:ext uri="{FF2B5EF4-FFF2-40B4-BE49-F238E27FC236}">
                <a16:creationId xmlns:a16="http://schemas.microsoft.com/office/drawing/2014/main" id="{49991089-2270-CE46-88BD-1A1E8EA4F977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2EDF46-4E3F-F442-9E9E-70830036B42A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3"/>
          <p:cNvSpPr>
            <a:spLocks noGrp="1"/>
          </p:cNvSpPr>
          <p:nvPr>
            <p:ph sz="quarter" idx="17"/>
          </p:nvPr>
        </p:nvSpPr>
        <p:spPr>
          <a:xfrm>
            <a:off x="527056" y="1653784"/>
            <a:ext cx="11137897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页脚占位符 1">
            <a:extLst>
              <a:ext uri="{FF2B5EF4-FFF2-40B4-BE49-F238E27FC236}">
                <a16:creationId xmlns:a16="http://schemas.microsoft.com/office/drawing/2014/main" id="{EA3856A3-8AE3-6443-A014-C7B5A9448A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9F8A23FE-FEEA-D44C-AC53-2A76AB63D58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229E6AA3-0BD4-D74C-AF01-D3A0756A9BA7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476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5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575EF687-859F-204E-8BA7-5EF5349F5C51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4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18"/>
          </p:nvPr>
        </p:nvSpPr>
        <p:spPr>
          <a:xfrm>
            <a:off x="6191631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79441E60-41AA-1F46-8E8F-FFC8CE5068E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D7A53703-7CF8-084F-B5D1-2A562BE893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96DB3C61-0666-704F-8434-D69B4C50C062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853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7">
            <a:extLst>
              <a:ext uri="{FF2B5EF4-FFF2-40B4-BE49-F238E27FC236}">
                <a16:creationId xmlns:a16="http://schemas.microsoft.com/office/drawing/2014/main" id="{67041291-6135-2F40-926F-6B8B452662A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20637"/>
            <a:ext cx="12192000" cy="6858000"/>
            <a:chOff x="0" y="15742"/>
            <a:chExt cx="9144000" cy="5143503"/>
          </a:xfrm>
        </p:grpSpPr>
        <p:pic>
          <p:nvPicPr>
            <p:cNvPr id="5" name="图片 78" descr="图片包含 游戏机&#10;&#10;描述已自动生成" hidden="1">
              <a:extLst>
                <a:ext uri="{FF2B5EF4-FFF2-40B4-BE49-F238E27FC236}">
                  <a16:creationId xmlns:a16="http://schemas.microsoft.com/office/drawing/2014/main" id="{243D62CA-EF71-7F49-B558-499BD632944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18681"/>
            <a:stretch>
              <a:fillRect/>
            </a:stretch>
          </p:blipFill>
          <p:spPr bwMode="auto">
            <a:xfrm>
              <a:off x="0" y="15742"/>
              <a:ext cx="9144000" cy="5127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80" descr="图片包含 游戏机&#10;&#10;描述已自动生成">
              <a:extLst>
                <a:ext uri="{FF2B5EF4-FFF2-40B4-BE49-F238E27FC236}">
                  <a16:creationId xmlns:a16="http://schemas.microsoft.com/office/drawing/2014/main" id="{6309CCDC-45D1-F641-8164-37465B731F0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20543"/>
            <a:stretch>
              <a:fillRect/>
            </a:stretch>
          </p:blipFill>
          <p:spPr bwMode="auto">
            <a:xfrm>
              <a:off x="0" y="15745"/>
              <a:ext cx="91440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18A9C43-364F-F54E-AEE7-EF187663BA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sz="2400" noProof="1"/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3258A34E-4031-3B4C-8E69-E8BD87CFCF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1" y="3624264"/>
            <a:ext cx="8158163" cy="297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525767" y="1488000"/>
            <a:ext cx="10945284" cy="480000"/>
          </a:xfrm>
          <a:prstGeom prst="rect">
            <a:avLst/>
          </a:prstGeom>
        </p:spPr>
        <p:txBody>
          <a:bodyPr lIns="54000" rIns="0"/>
          <a:lstStyle>
            <a:lvl1pPr marL="0" indent="0">
              <a:buNone/>
              <a:defRPr lang="zh-CN" altLang="en-US" b="0" i="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3" name="Title 2"/>
          <p:cNvSpPr>
            <a:spLocks noGrp="1"/>
          </p:cNvSpPr>
          <p:nvPr>
            <p:ph type="ctrTitle"/>
          </p:nvPr>
        </p:nvSpPr>
        <p:spPr bwMode="auto">
          <a:xfrm>
            <a:off x="527051" y="548680"/>
            <a:ext cx="10944000" cy="864000"/>
          </a:xfrm>
        </p:spPr>
        <p:txBody>
          <a:bodyPr lIns="0" tIns="0" rIns="0" bIns="0" anchor="t">
            <a:noAutofit/>
          </a:bodyPr>
          <a:lstStyle>
            <a:lvl1pPr marL="48259">
              <a:lnSpc>
                <a:spcPct val="100000"/>
              </a:lnSpc>
              <a:defRPr kumimoji="1" lang="en-US" altLang="en-US" sz="5335" b="0" i="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159066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6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1CCF4DA0-0C05-8241-8ADB-19AB9A7D78C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F6E36C44-D393-8844-9020-80FB30E0504D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6AAD18AF-8F70-6841-87A6-1A28E12FC65D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3"/>
          <p:cNvSpPr>
            <a:spLocks noGrp="1"/>
          </p:cNvSpPr>
          <p:nvPr>
            <p:ph sz="quarter" idx="18"/>
          </p:nvPr>
        </p:nvSpPr>
        <p:spPr>
          <a:xfrm>
            <a:off x="527054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3" name="内容占位符 3"/>
          <p:cNvSpPr>
            <a:spLocks noGrp="1"/>
          </p:cNvSpPr>
          <p:nvPr>
            <p:ph sz="quarter" idx="19"/>
          </p:nvPr>
        </p:nvSpPr>
        <p:spPr>
          <a:xfrm>
            <a:off x="6191631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19EE0242-5265-1F42-8B75-E0093B4AB85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BDFD4AC0-B089-E24A-BCCD-B1264B54360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28A7FDC4-9ABD-5046-96B6-769CFDD4198C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925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7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01D3EFBA-E070-AA4A-A340-3E72A100A51A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9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0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24C5A479-435A-2241-8EC5-5A674575831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F6D8D5B9-252C-084A-82F8-2E282C006B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E17FEA21-9E99-2140-A375-D58DD1B0B54F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746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8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 hidden="1">
            <a:extLst>
              <a:ext uri="{FF2B5EF4-FFF2-40B4-BE49-F238E27FC236}">
                <a16:creationId xmlns:a16="http://schemas.microsoft.com/office/drawing/2014/main" id="{BE3F11B0-3549-964E-98C4-73414766C50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8" name="Straight Connector 5" hidden="1">
            <a:extLst>
              <a:ext uri="{FF2B5EF4-FFF2-40B4-BE49-F238E27FC236}">
                <a16:creationId xmlns:a16="http://schemas.microsoft.com/office/drawing/2014/main" id="{46B85C66-4840-384B-9A76-1EB80A40456A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4743B70A-21A6-0148-B708-D6AD5D47AAA2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1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13" name="页脚占位符 1">
            <a:extLst>
              <a:ext uri="{FF2B5EF4-FFF2-40B4-BE49-F238E27FC236}">
                <a16:creationId xmlns:a16="http://schemas.microsoft.com/office/drawing/2014/main" id="{E06827F5-6736-0640-BF41-0F0A54CDC57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56D4A50F-1064-1F44-B7EB-26F49C41CF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AFBF1B1E-9F02-F647-A4F6-45CB35B18A06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588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9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F4D44E0B-BF0D-EA46-8935-87C8794F4336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9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2954303B-28CD-714B-B1B0-2F8758692C1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4F31D02E-BE9A-B74B-BE1F-35DB65A72F2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2A507B2D-60D5-A541-9396-A7EEAA671E86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347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0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AEC047F4-470A-1E4E-8F80-308C34AAB3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B83CD554-C194-0A4E-9A2A-70877C9D8D3B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90EA1C04-4857-BB4E-B5B4-7792B64672A5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1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D6C8094C-0BE0-9544-932F-0035A802FF0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09FA95BC-97BE-1849-9CE4-F052D8B9F3F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DAB3BFBC-6C4D-1044-9940-6B2FE57C0D43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303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1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9CAC3662-45AA-554D-A9C5-93806806EEE6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5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0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188C2515-90F8-8343-9DCA-DB8211C4331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DF9B4214-F00F-B746-B215-955CFEFE6BE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A914FE17-C0BF-F44A-BB20-B250D1495DFC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129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2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B0A0EAFF-8218-4F46-8F84-F8D3AE6C258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3403D30F-EF39-0745-A7D3-78310B7C6F16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851EDECE-0130-4C4D-899E-EB297E0299CD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5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793FC2A7-2F13-F04D-800A-E2DBA94D889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64FF0403-580C-F94A-BA37-D0FD7972A4F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4C810966-2BA6-FD46-AD92-E14C5CD2BA5C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108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.上下排版_空_001">
    <p:bg bwMode="auto">
      <p:bgPr>
        <a:solidFill>
          <a:srgbClr val="5E5A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E6AD3AA-816A-5942-AE27-0E1AE919D7FE}"/>
              </a:ext>
            </a:extLst>
          </p:cNvPr>
          <p:cNvSpPr txBox="1"/>
          <p:nvPr userDrawn="1"/>
        </p:nvSpPr>
        <p:spPr>
          <a:xfrm>
            <a:off x="239714" y="5349877"/>
            <a:ext cx="11712575" cy="101790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600" noProof="1"/>
              <a:t>此页为该 </a:t>
            </a:r>
            <a:r>
              <a:rPr lang="en-US" altLang="zh-CN" sz="2600" noProof="1"/>
              <a:t>PowerPoint </a:t>
            </a:r>
            <a:r>
              <a:rPr lang="zh-CN" altLang="en-US" sz="2600" noProof="1"/>
              <a:t>模板原始母板分界标识</a:t>
            </a:r>
            <a:endParaRPr lang="zh-CN" altLang="zh-CN" sz="2600" noProof="1"/>
          </a:p>
          <a:p>
            <a:pPr eaLnBrk="1" hangingPunct="1">
              <a:lnSpc>
                <a:spcPct val="150000"/>
              </a:lnSpc>
            </a:pPr>
            <a:r>
              <a:rPr lang="zh-CN" altLang="en-US" sz="1600" noProof="1"/>
              <a:t>如果您在母版视图此页后发现其他母版，均为非本规范内版式。</a:t>
            </a:r>
          </a:p>
        </p:txBody>
      </p:sp>
    </p:spTree>
    <p:extLst>
      <p:ext uri="{BB962C8B-B14F-4D97-AF65-F5344CB8AC3E}">
        <p14:creationId xmlns:p14="http://schemas.microsoft.com/office/powerpoint/2010/main" val="9504185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367516E8-66C1-9346-B7A0-77FA4FFB01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A59F4EC4-EE9C-F04D-B4CB-508D34369A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A2285A-366E-544C-A6BB-EBCB13B80B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24420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01">
    <p:bg bwMode="auto">
      <p:bgPr>
        <a:gradFill rotWithShape="0">
          <a:gsLst>
            <a:gs pos="0">
              <a:srgbClr val="3E4B59"/>
            </a:gs>
            <a:gs pos="100000">
              <a:srgbClr val="24303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 hidden="1">
            <a:extLst>
              <a:ext uri="{FF2B5EF4-FFF2-40B4-BE49-F238E27FC236}">
                <a16:creationId xmlns:a16="http://schemas.microsoft.com/office/drawing/2014/main" id="{E54023F7-EED7-294F-9598-4A715E2CDB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4" name="Straight Connector 5" hidden="1">
            <a:extLst>
              <a:ext uri="{FF2B5EF4-FFF2-40B4-BE49-F238E27FC236}">
                <a16:creationId xmlns:a16="http://schemas.microsoft.com/office/drawing/2014/main" id="{846CA0BC-982F-874B-BC76-B0DDD84B294D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720C8086-710E-2645-B36B-49664725C0F1}"/>
              </a:ext>
            </a:extLst>
          </p:cNvPr>
          <p:cNvCxnSpPr/>
          <p:nvPr userDrawn="1"/>
        </p:nvCxnSpPr>
        <p:spPr>
          <a:xfrm>
            <a:off x="669926" y="1147763"/>
            <a:ext cx="47466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111" y="260648"/>
            <a:ext cx="11135783" cy="96066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3735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74EF1CA7-FBEC-3546-9B93-470349E324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8585A9A5-A738-E441-B477-B7C1F12C93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985502" y="6361114"/>
            <a:ext cx="815975" cy="365125"/>
          </a:xfrm>
        </p:spPr>
        <p:txBody>
          <a:bodyPr/>
          <a:lstStyle>
            <a:lvl1pPr>
              <a:defRPr sz="1300" noProof="1">
                <a:solidFill>
                  <a:srgbClr val="89C6E5"/>
                </a:solidFill>
                <a:cs typeface="Arial" panose="020B0604020202020204" pitchFamily="34" charset="0"/>
              </a:defRPr>
            </a:lvl1pPr>
          </a:lstStyle>
          <a:p>
            <a:fld id="{FE30C9EF-0616-104A-9D33-914BC457A69A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72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>
            <a:extLst>
              <a:ext uri="{FF2B5EF4-FFF2-40B4-BE49-F238E27FC236}">
                <a16:creationId xmlns:a16="http://schemas.microsoft.com/office/drawing/2014/main" id="{0FC57AD7-A253-5846-B9A3-556F44EC9A0E}"/>
              </a:ext>
            </a:extLst>
          </p:cNvPr>
          <p:cNvCxnSpPr/>
          <p:nvPr userDrawn="1"/>
        </p:nvCxnSpPr>
        <p:spPr>
          <a:xfrm>
            <a:off x="479426" y="5349875"/>
            <a:ext cx="72072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B5CE8E07-93DA-A54F-8878-9E6ED0BDC06A}"/>
              </a:ext>
            </a:extLst>
          </p:cNvPr>
          <p:cNvSpPr txBox="1"/>
          <p:nvPr userDrawn="1"/>
        </p:nvSpPr>
        <p:spPr>
          <a:xfrm>
            <a:off x="334965" y="5684839"/>
            <a:ext cx="11520487" cy="384175"/>
          </a:xfrm>
          <a:prstGeom prst="rect">
            <a:avLst/>
          </a:prstGeom>
        </p:spPr>
        <p:txBody>
          <a:bodyPr lIns="144000" tIns="0" rIns="0" bIns="0">
            <a:norm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179388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358775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560388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719138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1176338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1633538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090738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2547938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ts val="751"/>
              </a:spcBef>
              <a:buSzPct val="60000"/>
              <a:buFont typeface="Wingdings" pitchFamily="2" charset="2"/>
              <a:buNone/>
            </a:pPr>
            <a:r>
              <a:rPr lang="zh-CN" altLang="en-US" sz="1800" noProof="1"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亚信科技依托产品、服务、运营、集成能力助力企业数字化，持续创造新价值。</a:t>
            </a:r>
          </a:p>
        </p:txBody>
      </p:sp>
      <p:pic>
        <p:nvPicPr>
          <p:cNvPr id="5" name="LogoBlue">
            <a:extLst>
              <a:ext uri="{FF2B5EF4-FFF2-40B4-BE49-F238E27FC236}">
                <a16:creationId xmlns:a16="http://schemas.microsoft.com/office/drawing/2014/main" id="{10F5B4A9-846D-8E4F-9CCC-91ABBFB7FCED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7" y="9629775"/>
            <a:ext cx="479425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LogoWhite" descr="图片包含 游戏机, 画, 盘子&#10;&#10;描述已自动生成">
            <a:extLst>
              <a:ext uri="{FF2B5EF4-FFF2-40B4-BE49-F238E27FC236}">
                <a16:creationId xmlns:a16="http://schemas.microsoft.com/office/drawing/2014/main" id="{F11310D6-1B82-3C40-B3D6-EEAC0753DD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65" y="384177"/>
            <a:ext cx="2212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35360" y="4272000"/>
            <a:ext cx="11520000" cy="960000"/>
          </a:xfrm>
        </p:spPr>
        <p:txBody>
          <a:bodyPr tIns="0" rIns="0" bIns="0">
            <a:normAutofit fontScale="92500"/>
          </a:bodyPr>
          <a:lstStyle>
            <a:lvl1pPr>
              <a:defRPr lang="en-US" altLang="zh-CN" sz="64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en-US" altLang="zh-CN" noProof="1"/>
          </a:p>
        </p:txBody>
      </p:sp>
      <p:sp>
        <p:nvSpPr>
          <p:cNvPr id="7" name="页脚占位符 7">
            <a:extLst>
              <a:ext uri="{FF2B5EF4-FFF2-40B4-BE49-F238E27FC236}">
                <a16:creationId xmlns:a16="http://schemas.microsoft.com/office/drawing/2014/main" id="{FE4FEC04-C93B-BB4D-A7FB-FACA5BD212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89C6E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</p:spTree>
    <p:extLst>
      <p:ext uri="{BB962C8B-B14F-4D97-AF65-F5344CB8AC3E}">
        <p14:creationId xmlns:p14="http://schemas.microsoft.com/office/powerpoint/2010/main" val="31901579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yout 01">
    <p:bg bwMode="auto">
      <p:bgPr>
        <a:gradFill rotWithShape="0">
          <a:gsLst>
            <a:gs pos="0">
              <a:srgbClr val="3E4B59"/>
            </a:gs>
            <a:gs pos="100000">
              <a:srgbClr val="24303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>
            <a:extLst>
              <a:ext uri="{FF2B5EF4-FFF2-40B4-BE49-F238E27FC236}">
                <a16:creationId xmlns:a16="http://schemas.microsoft.com/office/drawing/2014/main" id="{F2C47465-96C5-C54F-92A1-0655FB2530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>
            <a:extLst>
              <a:ext uri="{FF2B5EF4-FFF2-40B4-BE49-F238E27FC236}">
                <a16:creationId xmlns:a16="http://schemas.microsoft.com/office/drawing/2014/main" id="{E347A4E1-A62B-5F45-9E8B-E6DD7EABDBFA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5D8F90-81F8-BE4A-9B8B-F85814B85FB6}"/>
              </a:ext>
            </a:extLst>
          </p:cNvPr>
          <p:cNvCxnSpPr/>
          <p:nvPr userDrawn="1"/>
        </p:nvCxnSpPr>
        <p:spPr>
          <a:xfrm>
            <a:off x="669926" y="1147763"/>
            <a:ext cx="47466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110" y="164639"/>
            <a:ext cx="11135783" cy="96066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527053" y="1411818"/>
            <a:ext cx="11135783" cy="4871348"/>
          </a:xfrm>
          <a:prstGeom prst="rect">
            <a:avLst/>
          </a:prstGeom>
        </p:spPr>
        <p:txBody>
          <a:bodyPr/>
          <a:lstStyle>
            <a:lvl1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26277F5A-ACD9-6042-8E4B-6FEA6C7A0D4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18A9E2C9-4B45-C840-A65C-20209FC6507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85502" y="6361114"/>
            <a:ext cx="815975" cy="365125"/>
          </a:xfrm>
        </p:spPr>
        <p:txBody>
          <a:bodyPr/>
          <a:lstStyle>
            <a:lvl1pPr>
              <a:defRPr sz="1300" noProof="1">
                <a:solidFill>
                  <a:srgbClr val="89C6E5"/>
                </a:solidFill>
                <a:cs typeface="Arial" panose="020B0604020202020204" pitchFamily="34" charset="0"/>
              </a:defRPr>
            </a:lvl1pPr>
          </a:lstStyle>
          <a:p>
            <a:fld id="{78B7922E-8FE7-6D4D-94C0-E46FB0221928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8601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>
            <a:extLst>
              <a:ext uri="{FF2B5EF4-FFF2-40B4-BE49-F238E27FC236}">
                <a16:creationId xmlns:a16="http://schemas.microsoft.com/office/drawing/2014/main" id="{E83FA13A-1C3E-2847-9976-C35932A94F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6"/>
            <a:ext cx="718466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>
            <a:extLst>
              <a:ext uri="{FF2B5EF4-FFF2-40B4-BE49-F238E27FC236}">
                <a16:creationId xmlns:a16="http://schemas.microsoft.com/office/drawing/2014/main" id="{41FEC8BE-19D8-DB4B-A836-C3F1E1D0EB0F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DF51AFD8-1C0F-2947-995A-E63A29EF6800}"/>
              </a:ext>
            </a:extLst>
          </p:cNvPr>
          <p:cNvCxnSpPr/>
          <p:nvPr userDrawn="1"/>
        </p:nvCxnSpPr>
        <p:spPr>
          <a:xfrm>
            <a:off x="685801" y="1273175"/>
            <a:ext cx="436563" cy="0"/>
          </a:xfrm>
          <a:prstGeom prst="line">
            <a:avLst/>
          </a:prstGeom>
          <a:ln w="38100">
            <a:solidFill>
              <a:srgbClr val="E36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577960" y="136525"/>
            <a:ext cx="11182669" cy="9882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96FFF05-6F9A-4354-811C-2B9F489029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1219170"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DDCF02-1124-49E6-A25A-4FDEA12813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333"/>
            </a:lvl1pPr>
          </a:lstStyle>
          <a:p>
            <a:pPr defTabSz="1219170">
              <a:defRPr/>
            </a:pPr>
            <a:fld id="{B6F15528-21DE-4FAA-801E-634DDDAF4B2B}" type="slidenum">
              <a:rPr lang="en-US" altLang="zh-CN" smtClean="0"/>
              <a:pPr defTabSz="1219170"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51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371" y="68627"/>
            <a:ext cx="9313035" cy="854968"/>
          </a:xfrm>
        </p:spPr>
        <p:txBody>
          <a:bodyPr>
            <a:normAutofit/>
          </a:bodyPr>
          <a:lstStyle>
            <a:lvl1pPr algn="l">
              <a:defRPr sz="32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4692" y="1508787"/>
            <a:ext cx="10972800" cy="45259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31371" y="965045"/>
            <a:ext cx="5760640" cy="0"/>
          </a:xfrm>
          <a:prstGeom prst="line">
            <a:avLst/>
          </a:prstGeom>
          <a:ln w="34925" cmpd="thinThick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9481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678D633-CF34-4E2D-ABBD-05E802D4B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57A4-95D1-4913-8F35-FBE85827F198}" type="datetimeFigureOut">
              <a:rPr lang="zh-CN" altLang="en-US" smtClean="0"/>
              <a:pPr/>
              <a:t>2021/11/30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2FD6BD7-7E32-4B12-9EC1-8A38CD26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4B33CF-66A6-4E6C-A387-7F027B3B4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D2763-6421-4E1A-99D9-37069A61950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77BAF4-D204-4DF7-9EF8-E496348C58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161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.封面_双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文档中的全部内容属亚信科技所有，未经允许，不可全部或部分发表、复制、使用于任何目的</a:t>
            </a:r>
            <a:r>
              <a:rPr lang="zh-CN" altLang="zh-CN" dirty="0"/>
              <a:t>。</a:t>
            </a:r>
          </a:p>
        </p:txBody>
      </p:sp>
      <p:pic>
        <p:nvPicPr>
          <p:cNvPr id="5" name="图形 4" hidden="1">
            <a:extLst>
              <a:ext uri="{FF2B5EF4-FFF2-40B4-BE49-F238E27FC236}">
                <a16:creationId xmlns:a16="http://schemas.microsoft.com/office/drawing/2014/main" id="{F5FF096E-0575-5B45-A360-D89778541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6002" y="448511"/>
            <a:ext cx="3128868" cy="672000"/>
          </a:xfrm>
          <a:prstGeom prst="rect">
            <a:avLst/>
          </a:prstGeom>
          <a:effectLst/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335360" y="3408000"/>
            <a:ext cx="11520000" cy="960000"/>
          </a:xfrm>
          <a:noFill/>
        </p:spPr>
        <p:txBody>
          <a:bodyPr lIns="90000" tIns="108000" rIns="0" bIns="0" anchor="b" anchorCtr="0">
            <a:normAutofit/>
          </a:bodyPr>
          <a:lstStyle>
            <a:lvl1pPr>
              <a:defRPr sz="48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zh-CN" altLang="en-US" dirty="0"/>
              <a:t>单击此处编辑主标题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334432" y="4464000"/>
            <a:ext cx="11520000" cy="576000"/>
          </a:xfrm>
          <a:prstGeom prst="rect">
            <a:avLst/>
          </a:prstGeom>
          <a:noFill/>
        </p:spPr>
        <p:txBody>
          <a:bodyPr lIns="108000" tIns="0" rIns="0" bIns="0" anchor="ctr" anchorCtr="0">
            <a:normAutofit/>
          </a:bodyPr>
          <a:lstStyle>
            <a:lvl1pPr marL="0" marR="0" indent="0" algn="l" defTabSz="913720" rtl="0" eaLnBrk="1" fontAlgn="auto" latinLnBrk="0" hangingPunct="1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 sz="32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457177" indent="0">
              <a:buNone/>
              <a:defRPr/>
            </a:lvl2pPr>
            <a:lvl3pPr marL="914354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marL="0" marR="0" lvl="0" indent="0" algn="l" defTabSz="913720" rtl="0" eaLnBrk="1" fontAlgn="auto" latinLnBrk="0" hangingPunct="1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dirty="0"/>
              <a:t>单击此处编辑副标题</a:t>
            </a:r>
          </a:p>
        </p:txBody>
      </p:sp>
      <p:cxnSp>
        <p:nvCxnSpPr>
          <p:cNvPr id="11" name="Straight Connector 6">
            <a:extLst>
              <a:ext uri="{FF2B5EF4-FFF2-40B4-BE49-F238E27FC236}">
                <a16:creationId xmlns:a16="http://schemas.microsoft.com/office/drawing/2014/main" id="{8C6696C2-266D-4FBD-B7FA-863E159F61DB}"/>
              </a:ext>
            </a:extLst>
          </p:cNvPr>
          <p:cNvCxnSpPr/>
          <p:nvPr userDrawn="1"/>
        </p:nvCxnSpPr>
        <p:spPr>
          <a:xfrm>
            <a:off x="480000" y="5136000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9">
            <a:extLst>
              <a:ext uri="{FF2B5EF4-FFF2-40B4-BE49-F238E27FC236}">
                <a16:creationId xmlns:a16="http://schemas.microsoft.com/office/drawing/2014/main" id="{D3C30F8F-A6EB-41ED-BD7A-F42299DE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432" y="5703884"/>
            <a:ext cx="1920213" cy="384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457177" indent="0">
              <a:buNone/>
              <a:defRPr/>
            </a:lvl2pPr>
            <a:lvl3pPr marL="914354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1359E803-834C-44C2-84E8-1B8E2DB6B6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5360" y="5271884"/>
            <a:ext cx="1920213" cy="384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pic>
        <p:nvPicPr>
          <p:cNvPr id="7" name="LogoBlue" hidden="1">
            <a:extLst>
              <a:ext uri="{FF2B5EF4-FFF2-40B4-BE49-F238E27FC236}">
                <a16:creationId xmlns:a16="http://schemas.microsoft.com/office/drawing/2014/main" id="{9CDB7CAE-33D2-4DEE-81AC-649EB2CE75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961" y="384000"/>
            <a:ext cx="2234907" cy="480000"/>
          </a:xfrm>
          <a:prstGeom prst="rect">
            <a:avLst/>
          </a:prstGeom>
          <a:effectLst/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9CAC8D-4571-F242-8178-60644083B1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3534" y="384387"/>
            <a:ext cx="2214033" cy="49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6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8行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1C5920E6-D024-FE48-9535-CDB1E00809B1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04A1CAFE-BE70-9043-8C7B-704FD1952513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11">
            <a:extLst>
              <a:ext uri="{FF2B5EF4-FFF2-40B4-BE49-F238E27FC236}">
                <a16:creationId xmlns:a16="http://schemas.microsoft.com/office/drawing/2014/main" id="{D24777BE-1F0C-C34A-94BC-8E66072F197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79725" y="1508126"/>
            <a:ext cx="8640763" cy="4287839"/>
            <a:chOff x="2160000" y="1203598"/>
            <a:chExt cx="6480000" cy="3215804"/>
          </a:xfrm>
        </p:grpSpPr>
        <p:cxnSp>
          <p:nvCxnSpPr>
            <p:cNvPr id="7" name="直接连接符 10">
              <a:extLst>
                <a:ext uri="{FF2B5EF4-FFF2-40B4-BE49-F238E27FC236}">
                  <a16:creationId xmlns:a16="http://schemas.microsoft.com/office/drawing/2014/main" id="{E9D6400D-2BCF-AA4D-B4E6-DEEF92ED6AD8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11">
              <a:extLst>
                <a:ext uri="{FF2B5EF4-FFF2-40B4-BE49-F238E27FC236}">
                  <a16:creationId xmlns:a16="http://schemas.microsoft.com/office/drawing/2014/main" id="{FE5FCD07-AB87-8048-BCC1-5062EDCFC83C}"/>
                </a:ext>
              </a:extLst>
            </p:cNvPr>
            <p:cNvCxnSpPr/>
            <p:nvPr userDrawn="1"/>
          </p:nvCxnSpPr>
          <p:spPr>
            <a:xfrm>
              <a:off x="2160000" y="166316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2">
              <a:extLst>
                <a:ext uri="{FF2B5EF4-FFF2-40B4-BE49-F238E27FC236}">
                  <a16:creationId xmlns:a16="http://schemas.microsoft.com/office/drawing/2014/main" id="{BBA5B38A-2294-414B-A2DB-5B12343684E5}"/>
                </a:ext>
              </a:extLst>
            </p:cNvPr>
            <p:cNvCxnSpPr/>
            <p:nvPr userDrawn="1"/>
          </p:nvCxnSpPr>
          <p:spPr>
            <a:xfrm>
              <a:off x="2160000" y="212273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3">
              <a:extLst>
                <a:ext uri="{FF2B5EF4-FFF2-40B4-BE49-F238E27FC236}">
                  <a16:creationId xmlns:a16="http://schemas.microsoft.com/office/drawing/2014/main" id="{4FFF2B05-7B22-604C-B312-D983F3C82068}"/>
                </a:ext>
              </a:extLst>
            </p:cNvPr>
            <p:cNvCxnSpPr/>
            <p:nvPr userDrawn="1"/>
          </p:nvCxnSpPr>
          <p:spPr>
            <a:xfrm>
              <a:off x="2160000" y="258231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4">
              <a:extLst>
                <a:ext uri="{FF2B5EF4-FFF2-40B4-BE49-F238E27FC236}">
                  <a16:creationId xmlns:a16="http://schemas.microsoft.com/office/drawing/2014/main" id="{4801A316-A33C-EC4F-9371-7C7FAEA1EAD8}"/>
                </a:ext>
              </a:extLst>
            </p:cNvPr>
            <p:cNvCxnSpPr/>
            <p:nvPr userDrawn="1"/>
          </p:nvCxnSpPr>
          <p:spPr>
            <a:xfrm>
              <a:off x="2160000" y="304069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5">
              <a:extLst>
                <a:ext uri="{FF2B5EF4-FFF2-40B4-BE49-F238E27FC236}">
                  <a16:creationId xmlns:a16="http://schemas.microsoft.com/office/drawing/2014/main" id="{8B815097-C72A-AE4F-A491-79F0CBF68535}"/>
                </a:ext>
              </a:extLst>
            </p:cNvPr>
            <p:cNvCxnSpPr/>
            <p:nvPr userDrawn="1"/>
          </p:nvCxnSpPr>
          <p:spPr>
            <a:xfrm>
              <a:off x="2160000" y="350026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6">
              <a:extLst>
                <a:ext uri="{FF2B5EF4-FFF2-40B4-BE49-F238E27FC236}">
                  <a16:creationId xmlns:a16="http://schemas.microsoft.com/office/drawing/2014/main" id="{A45613D6-ECAA-FD4A-B856-DE63575601D7}"/>
                </a:ext>
              </a:extLst>
            </p:cNvPr>
            <p:cNvCxnSpPr/>
            <p:nvPr userDrawn="1"/>
          </p:nvCxnSpPr>
          <p:spPr>
            <a:xfrm>
              <a:off x="2160000" y="395983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7">
              <a:extLst>
                <a:ext uri="{FF2B5EF4-FFF2-40B4-BE49-F238E27FC236}">
                  <a16:creationId xmlns:a16="http://schemas.microsoft.com/office/drawing/2014/main" id="{84F1942D-DAD6-D946-B882-49FFDCBE4A4F}"/>
                </a:ext>
              </a:extLst>
            </p:cNvPr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9" y="960003"/>
            <a:ext cx="8640233" cy="4836492"/>
          </a:xfrm>
        </p:spPr>
        <p:txBody>
          <a:bodyPr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28269AAE-8FDD-2143-A1B1-C1A2E310470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6" name="灯片编号占位符 2">
            <a:extLst>
              <a:ext uri="{FF2B5EF4-FFF2-40B4-BE49-F238E27FC236}">
                <a16:creationId xmlns:a16="http://schemas.microsoft.com/office/drawing/2014/main" id="{CAEB4F43-10E7-E64E-BFFB-C8E23C7847B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0EB04FE-DB41-2F47-9173-0AF36A31CAE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1505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_8行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37C2DEDF-C2B2-9B46-86FE-EC5C7A920BFF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9A3C980A-5AF0-4F46-BD93-3D192A7C9B89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9" y="960003"/>
            <a:ext cx="8640233" cy="4836492"/>
          </a:xfrm>
        </p:spPr>
        <p:txBody>
          <a:bodyPr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3455BA11-7AFD-2345-8EEE-C00DE12B060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9CDDE38-8DCC-964C-86F4-A78A7CF11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D3DBDEA0-E340-A443-BB50-A5A0801AB5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4568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目录_2栏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956FFD41-4497-8B4B-B017-E1DB6CD83EF0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B687D13C-3D62-3848-BBB4-B1C2EE00EF06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9">
            <a:extLst>
              <a:ext uri="{FF2B5EF4-FFF2-40B4-BE49-F238E27FC236}">
                <a16:creationId xmlns:a16="http://schemas.microsoft.com/office/drawing/2014/main" id="{3BB516C9-8BD6-C840-9064-4B6FE26EF375}"/>
              </a:ext>
            </a:extLst>
          </p:cNvPr>
          <p:cNvCxnSpPr/>
          <p:nvPr/>
        </p:nvCxnSpPr>
        <p:spPr>
          <a:xfrm>
            <a:off x="2784475" y="2757488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10">
            <a:extLst>
              <a:ext uri="{FF2B5EF4-FFF2-40B4-BE49-F238E27FC236}">
                <a16:creationId xmlns:a16="http://schemas.microsoft.com/office/drawing/2014/main" id="{E8E9BC66-782D-0E4E-AEC5-20DF5EA011FD}"/>
              </a:ext>
            </a:extLst>
          </p:cNvPr>
          <p:cNvCxnSpPr/>
          <p:nvPr userDrawn="1"/>
        </p:nvCxnSpPr>
        <p:spPr>
          <a:xfrm>
            <a:off x="2784475" y="3213100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11">
            <a:extLst>
              <a:ext uri="{FF2B5EF4-FFF2-40B4-BE49-F238E27FC236}">
                <a16:creationId xmlns:a16="http://schemas.microsoft.com/office/drawing/2014/main" id="{D41F41C6-20C1-0C49-BA58-1BD21767A886}"/>
              </a:ext>
            </a:extLst>
          </p:cNvPr>
          <p:cNvCxnSpPr/>
          <p:nvPr userDrawn="1"/>
        </p:nvCxnSpPr>
        <p:spPr>
          <a:xfrm>
            <a:off x="2784475" y="3668713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12">
            <a:extLst>
              <a:ext uri="{FF2B5EF4-FFF2-40B4-BE49-F238E27FC236}">
                <a16:creationId xmlns:a16="http://schemas.microsoft.com/office/drawing/2014/main" id="{C27841D9-329D-DD40-869E-4DA47E8C409A}"/>
              </a:ext>
            </a:extLst>
          </p:cNvPr>
          <p:cNvCxnSpPr/>
          <p:nvPr userDrawn="1"/>
        </p:nvCxnSpPr>
        <p:spPr>
          <a:xfrm>
            <a:off x="2784475" y="4124325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3">
            <a:extLst>
              <a:ext uri="{FF2B5EF4-FFF2-40B4-BE49-F238E27FC236}">
                <a16:creationId xmlns:a16="http://schemas.microsoft.com/office/drawing/2014/main" id="{89A17D6C-E9BF-634E-BCE4-1EBE887E41AC}"/>
              </a:ext>
            </a:extLst>
          </p:cNvPr>
          <p:cNvCxnSpPr/>
          <p:nvPr userDrawn="1"/>
        </p:nvCxnSpPr>
        <p:spPr>
          <a:xfrm>
            <a:off x="2784475" y="4579939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4">
            <a:extLst>
              <a:ext uri="{FF2B5EF4-FFF2-40B4-BE49-F238E27FC236}">
                <a16:creationId xmlns:a16="http://schemas.microsoft.com/office/drawing/2014/main" id="{7694689C-DF7F-4F48-BF02-A32F010FA914}"/>
              </a:ext>
            </a:extLst>
          </p:cNvPr>
          <p:cNvCxnSpPr/>
          <p:nvPr userDrawn="1"/>
        </p:nvCxnSpPr>
        <p:spPr>
          <a:xfrm>
            <a:off x="2784475" y="5037139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5">
            <a:extLst>
              <a:ext uri="{FF2B5EF4-FFF2-40B4-BE49-F238E27FC236}">
                <a16:creationId xmlns:a16="http://schemas.microsoft.com/office/drawing/2014/main" id="{3BDE5B04-23EC-7146-85DB-8276CE2CFA1E}"/>
              </a:ext>
            </a:extLst>
          </p:cNvPr>
          <p:cNvCxnSpPr/>
          <p:nvPr userDrawn="1"/>
        </p:nvCxnSpPr>
        <p:spPr>
          <a:xfrm>
            <a:off x="2784475" y="5492751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6">
            <a:extLst>
              <a:ext uri="{FF2B5EF4-FFF2-40B4-BE49-F238E27FC236}">
                <a16:creationId xmlns:a16="http://schemas.microsoft.com/office/drawing/2014/main" id="{781B2119-35B6-EB45-9BA4-539D2E271457}"/>
              </a:ext>
            </a:extLst>
          </p:cNvPr>
          <p:cNvCxnSpPr/>
          <p:nvPr userDrawn="1"/>
        </p:nvCxnSpPr>
        <p:spPr>
          <a:xfrm>
            <a:off x="2784475" y="5948363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57">
            <a:extLst>
              <a:ext uri="{FF2B5EF4-FFF2-40B4-BE49-F238E27FC236}">
                <a16:creationId xmlns:a16="http://schemas.microsoft.com/office/drawing/2014/main" id="{3E56FE9A-186B-8E45-AAF7-4445DE41D797}"/>
              </a:ext>
            </a:extLst>
          </p:cNvPr>
          <p:cNvCxnSpPr/>
          <p:nvPr userDrawn="1"/>
        </p:nvCxnSpPr>
        <p:spPr>
          <a:xfrm>
            <a:off x="2784475" y="1389063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58">
            <a:extLst>
              <a:ext uri="{FF2B5EF4-FFF2-40B4-BE49-F238E27FC236}">
                <a16:creationId xmlns:a16="http://schemas.microsoft.com/office/drawing/2014/main" id="{92B0D505-E457-AF45-8688-39A1BF8E832F}"/>
              </a:ext>
            </a:extLst>
          </p:cNvPr>
          <p:cNvCxnSpPr/>
          <p:nvPr userDrawn="1"/>
        </p:nvCxnSpPr>
        <p:spPr>
          <a:xfrm>
            <a:off x="2784475" y="1844675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59">
            <a:extLst>
              <a:ext uri="{FF2B5EF4-FFF2-40B4-BE49-F238E27FC236}">
                <a16:creationId xmlns:a16="http://schemas.microsoft.com/office/drawing/2014/main" id="{5A555A6E-EA3A-C743-AC09-7D467945D708}"/>
              </a:ext>
            </a:extLst>
          </p:cNvPr>
          <p:cNvCxnSpPr/>
          <p:nvPr userDrawn="1"/>
        </p:nvCxnSpPr>
        <p:spPr>
          <a:xfrm>
            <a:off x="2784475" y="2300288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56">
            <a:extLst>
              <a:ext uri="{FF2B5EF4-FFF2-40B4-BE49-F238E27FC236}">
                <a16:creationId xmlns:a16="http://schemas.microsoft.com/office/drawing/2014/main" id="{F2102085-78A8-6549-90E8-7EEFB3483D42}"/>
              </a:ext>
            </a:extLst>
          </p:cNvPr>
          <p:cNvCxnSpPr/>
          <p:nvPr/>
        </p:nvCxnSpPr>
        <p:spPr>
          <a:xfrm>
            <a:off x="7392989" y="2757488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57">
            <a:extLst>
              <a:ext uri="{FF2B5EF4-FFF2-40B4-BE49-F238E27FC236}">
                <a16:creationId xmlns:a16="http://schemas.microsoft.com/office/drawing/2014/main" id="{19F97CA5-A8C7-0F46-9743-C8E4C8EB8C8B}"/>
              </a:ext>
            </a:extLst>
          </p:cNvPr>
          <p:cNvCxnSpPr/>
          <p:nvPr userDrawn="1"/>
        </p:nvCxnSpPr>
        <p:spPr>
          <a:xfrm>
            <a:off x="7392989" y="3213100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58">
            <a:extLst>
              <a:ext uri="{FF2B5EF4-FFF2-40B4-BE49-F238E27FC236}">
                <a16:creationId xmlns:a16="http://schemas.microsoft.com/office/drawing/2014/main" id="{F6098955-4E62-4C4B-829B-239FD8949C7A}"/>
              </a:ext>
            </a:extLst>
          </p:cNvPr>
          <p:cNvCxnSpPr/>
          <p:nvPr userDrawn="1"/>
        </p:nvCxnSpPr>
        <p:spPr>
          <a:xfrm>
            <a:off x="7392989" y="3668713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59">
            <a:extLst>
              <a:ext uri="{FF2B5EF4-FFF2-40B4-BE49-F238E27FC236}">
                <a16:creationId xmlns:a16="http://schemas.microsoft.com/office/drawing/2014/main" id="{AA18B42A-1E32-D840-89BC-C877F9AC8C7A}"/>
              </a:ext>
            </a:extLst>
          </p:cNvPr>
          <p:cNvCxnSpPr/>
          <p:nvPr userDrawn="1"/>
        </p:nvCxnSpPr>
        <p:spPr>
          <a:xfrm>
            <a:off x="7392989" y="4124325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60">
            <a:extLst>
              <a:ext uri="{FF2B5EF4-FFF2-40B4-BE49-F238E27FC236}">
                <a16:creationId xmlns:a16="http://schemas.microsoft.com/office/drawing/2014/main" id="{68B77376-D6CB-384E-90E2-79B6F80971F9}"/>
              </a:ext>
            </a:extLst>
          </p:cNvPr>
          <p:cNvCxnSpPr/>
          <p:nvPr userDrawn="1"/>
        </p:nvCxnSpPr>
        <p:spPr>
          <a:xfrm>
            <a:off x="7392989" y="4579939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61">
            <a:extLst>
              <a:ext uri="{FF2B5EF4-FFF2-40B4-BE49-F238E27FC236}">
                <a16:creationId xmlns:a16="http://schemas.microsoft.com/office/drawing/2014/main" id="{BCBD05E6-5E2E-8147-9529-AFEAF0FD0D74}"/>
              </a:ext>
            </a:extLst>
          </p:cNvPr>
          <p:cNvCxnSpPr/>
          <p:nvPr userDrawn="1"/>
        </p:nvCxnSpPr>
        <p:spPr>
          <a:xfrm>
            <a:off x="7392989" y="5037139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62">
            <a:extLst>
              <a:ext uri="{FF2B5EF4-FFF2-40B4-BE49-F238E27FC236}">
                <a16:creationId xmlns:a16="http://schemas.microsoft.com/office/drawing/2014/main" id="{71F85FE5-8E39-194F-89E7-DF33A3EF567E}"/>
              </a:ext>
            </a:extLst>
          </p:cNvPr>
          <p:cNvCxnSpPr/>
          <p:nvPr userDrawn="1"/>
        </p:nvCxnSpPr>
        <p:spPr>
          <a:xfrm>
            <a:off x="7392989" y="5492751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63">
            <a:extLst>
              <a:ext uri="{FF2B5EF4-FFF2-40B4-BE49-F238E27FC236}">
                <a16:creationId xmlns:a16="http://schemas.microsoft.com/office/drawing/2014/main" id="{BAC31730-317D-234D-9D60-8422B6844695}"/>
              </a:ext>
            </a:extLst>
          </p:cNvPr>
          <p:cNvCxnSpPr/>
          <p:nvPr userDrawn="1"/>
        </p:nvCxnSpPr>
        <p:spPr>
          <a:xfrm>
            <a:off x="7392989" y="5948363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57">
            <a:extLst>
              <a:ext uri="{FF2B5EF4-FFF2-40B4-BE49-F238E27FC236}">
                <a16:creationId xmlns:a16="http://schemas.microsoft.com/office/drawing/2014/main" id="{D365C339-6F7F-3B48-8C96-F835EF2B4E9D}"/>
              </a:ext>
            </a:extLst>
          </p:cNvPr>
          <p:cNvCxnSpPr/>
          <p:nvPr userDrawn="1"/>
        </p:nvCxnSpPr>
        <p:spPr>
          <a:xfrm>
            <a:off x="7392989" y="1389063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58">
            <a:extLst>
              <a:ext uri="{FF2B5EF4-FFF2-40B4-BE49-F238E27FC236}">
                <a16:creationId xmlns:a16="http://schemas.microsoft.com/office/drawing/2014/main" id="{05158449-505F-E141-BB76-F8DA0B258953}"/>
              </a:ext>
            </a:extLst>
          </p:cNvPr>
          <p:cNvCxnSpPr/>
          <p:nvPr userDrawn="1"/>
        </p:nvCxnSpPr>
        <p:spPr>
          <a:xfrm>
            <a:off x="7392989" y="1844675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59">
            <a:extLst>
              <a:ext uri="{FF2B5EF4-FFF2-40B4-BE49-F238E27FC236}">
                <a16:creationId xmlns:a16="http://schemas.microsoft.com/office/drawing/2014/main" id="{9D9E0288-E215-9D48-8F52-CD03A24280E2}"/>
              </a:ext>
            </a:extLst>
          </p:cNvPr>
          <p:cNvCxnSpPr/>
          <p:nvPr userDrawn="1"/>
        </p:nvCxnSpPr>
        <p:spPr>
          <a:xfrm>
            <a:off x="7392989" y="2300288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699466" y="1028733"/>
            <a:ext cx="9387044" cy="5472000"/>
          </a:xfrm>
        </p:spPr>
        <p:txBody>
          <a:bodyPr numCol="2" spcCol="252000"/>
          <a:lstStyle>
            <a:lvl1pPr marL="0" indent="-240025">
              <a:lnSpc>
                <a:spcPts val="2265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lnSpc>
                <a:spcPts val="2265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ts val="2265"/>
              </a:lnSpc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29" name="页脚占位符 3">
            <a:extLst>
              <a:ext uri="{FF2B5EF4-FFF2-40B4-BE49-F238E27FC236}">
                <a16:creationId xmlns:a16="http://schemas.microsoft.com/office/drawing/2014/main" id="{35B77C00-92DD-6F4E-B77D-7A6BC223C2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30" name="灯片编号占位符 2">
            <a:extLst>
              <a:ext uri="{FF2B5EF4-FFF2-40B4-BE49-F238E27FC236}">
                <a16:creationId xmlns:a16="http://schemas.microsoft.com/office/drawing/2014/main" id="{E13A3A59-EFCC-5046-8B36-8F6366C230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99CFBFF5-B2DF-524D-B4C0-600A42F8DE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9845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_2栏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F17E6F41-2373-B64D-A47A-8FBDDAEE368A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AE0C6856-A3CC-5943-8E2C-2BA366780C69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7" y="768043"/>
            <a:ext cx="8879609" cy="5472000"/>
          </a:xfrm>
        </p:spPr>
        <p:txBody>
          <a:bodyPr numCol="2" spcCol="504000"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2C703839-A5FC-8840-B5E8-8AAE86DC2A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7030E310-B5DA-EB44-9B8F-C1D9715E65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203B22B4-BB20-534E-8D0C-3299375BD91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735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8行_浅色（Light）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1389E55B-FE12-924F-AF38-38A6DFD726B5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solidFill>
                  <a:schemeClr val="tx2"/>
                </a:solidFill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solidFill>
                <a:schemeClr val="tx2"/>
              </a:solidFill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94E84381-F5C0-624E-A27B-0934A59C8485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11">
            <a:extLst>
              <a:ext uri="{FF2B5EF4-FFF2-40B4-BE49-F238E27FC236}">
                <a16:creationId xmlns:a16="http://schemas.microsoft.com/office/drawing/2014/main" id="{5401831F-2854-5143-9006-2A8292AD847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79725" y="1508126"/>
            <a:ext cx="8640763" cy="4287839"/>
            <a:chOff x="2160000" y="1203598"/>
            <a:chExt cx="6480000" cy="3215804"/>
          </a:xfrm>
        </p:grpSpPr>
        <p:cxnSp>
          <p:nvCxnSpPr>
            <p:cNvPr id="6" name="直接连接符 10">
              <a:extLst>
                <a:ext uri="{FF2B5EF4-FFF2-40B4-BE49-F238E27FC236}">
                  <a16:creationId xmlns:a16="http://schemas.microsoft.com/office/drawing/2014/main" id="{A2EEB53F-84B6-A043-94E0-F6AD78EB0B2C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1">
              <a:extLst>
                <a:ext uri="{FF2B5EF4-FFF2-40B4-BE49-F238E27FC236}">
                  <a16:creationId xmlns:a16="http://schemas.microsoft.com/office/drawing/2014/main" id="{575EE3ED-A43E-A940-B09B-2C02937815EF}"/>
                </a:ext>
              </a:extLst>
            </p:cNvPr>
            <p:cNvCxnSpPr/>
            <p:nvPr userDrawn="1"/>
          </p:nvCxnSpPr>
          <p:spPr>
            <a:xfrm>
              <a:off x="2160000" y="166316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12">
              <a:extLst>
                <a:ext uri="{FF2B5EF4-FFF2-40B4-BE49-F238E27FC236}">
                  <a16:creationId xmlns:a16="http://schemas.microsoft.com/office/drawing/2014/main" id="{E5B36A0D-E382-BB4C-88A2-6358329AD1B9}"/>
                </a:ext>
              </a:extLst>
            </p:cNvPr>
            <p:cNvCxnSpPr/>
            <p:nvPr userDrawn="1"/>
          </p:nvCxnSpPr>
          <p:spPr>
            <a:xfrm>
              <a:off x="2160000" y="212273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3">
              <a:extLst>
                <a:ext uri="{FF2B5EF4-FFF2-40B4-BE49-F238E27FC236}">
                  <a16:creationId xmlns:a16="http://schemas.microsoft.com/office/drawing/2014/main" id="{2E96E348-FF28-8F4C-9DA4-B18098999C9C}"/>
                </a:ext>
              </a:extLst>
            </p:cNvPr>
            <p:cNvCxnSpPr/>
            <p:nvPr userDrawn="1"/>
          </p:nvCxnSpPr>
          <p:spPr>
            <a:xfrm>
              <a:off x="2160000" y="258231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4">
              <a:extLst>
                <a:ext uri="{FF2B5EF4-FFF2-40B4-BE49-F238E27FC236}">
                  <a16:creationId xmlns:a16="http://schemas.microsoft.com/office/drawing/2014/main" id="{9BB2E8FF-F4BD-9845-A73E-91F9CB00D8E2}"/>
                </a:ext>
              </a:extLst>
            </p:cNvPr>
            <p:cNvCxnSpPr/>
            <p:nvPr userDrawn="1"/>
          </p:nvCxnSpPr>
          <p:spPr>
            <a:xfrm>
              <a:off x="2160000" y="304069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5">
              <a:extLst>
                <a:ext uri="{FF2B5EF4-FFF2-40B4-BE49-F238E27FC236}">
                  <a16:creationId xmlns:a16="http://schemas.microsoft.com/office/drawing/2014/main" id="{5B09537D-DF94-404B-9726-EAEDCC478E6A}"/>
                </a:ext>
              </a:extLst>
            </p:cNvPr>
            <p:cNvCxnSpPr/>
            <p:nvPr userDrawn="1"/>
          </p:nvCxnSpPr>
          <p:spPr>
            <a:xfrm>
              <a:off x="2160000" y="350026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6">
              <a:extLst>
                <a:ext uri="{FF2B5EF4-FFF2-40B4-BE49-F238E27FC236}">
                  <a16:creationId xmlns:a16="http://schemas.microsoft.com/office/drawing/2014/main" id="{E0690A66-16F2-C84F-9B82-B3A67DF97EE8}"/>
                </a:ext>
              </a:extLst>
            </p:cNvPr>
            <p:cNvCxnSpPr/>
            <p:nvPr userDrawn="1"/>
          </p:nvCxnSpPr>
          <p:spPr>
            <a:xfrm>
              <a:off x="2160000" y="395983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7">
              <a:extLst>
                <a:ext uri="{FF2B5EF4-FFF2-40B4-BE49-F238E27FC236}">
                  <a16:creationId xmlns:a16="http://schemas.microsoft.com/office/drawing/2014/main" id="{AB27C32D-9FA4-0A4E-B01C-F74C8506E5A1}"/>
                </a:ext>
              </a:extLst>
            </p:cNvPr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9" y="960003"/>
            <a:ext cx="8640233" cy="4836492"/>
          </a:xfrm>
        </p:spPr>
        <p:txBody>
          <a:bodyPr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FF887D61-ED84-1C46-BD07-1AA36939DBF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5" name="灯片编号占位符 2">
            <a:extLst>
              <a:ext uri="{FF2B5EF4-FFF2-40B4-BE49-F238E27FC236}">
                <a16:creationId xmlns:a16="http://schemas.microsoft.com/office/drawing/2014/main" id="{B798D458-351F-BB4B-BAF1-7D5818FF66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6DA3B852-F506-C048-B89B-1D5A10F1180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8916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rgbClr val="303B48"/>
            </a:gs>
            <a:gs pos="100000">
              <a:srgbClr val="0B1D3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091DBAB4-86D5-3243-979F-753500E718B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4964" y="365125"/>
            <a:ext cx="115220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E69736-D79C-7A45-B16E-947A925E3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6551" y="6432551"/>
            <a:ext cx="7721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 noProof="1">
                <a:solidFill>
                  <a:srgbClr val="A6C6E5"/>
                </a:solidFill>
                <a:latin typeface="微软雅黑" panose="020B0503020204020204" pitchFamily="34" charset="-122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FC9BA130-C263-CA46-BD52-93705F320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489" y="1827214"/>
            <a:ext cx="11512551" cy="4349751"/>
          </a:xfrm>
          <a:prstGeom prst="rect">
            <a:avLst/>
          </a:prstGeom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CN" altLang="zh-CN" noProof="1"/>
          </a:p>
          <a:p>
            <a:pPr lvl="4"/>
            <a:r>
              <a:rPr lang="zh-CN" altLang="en-US" noProof="1"/>
              <a:t>第六级</a:t>
            </a:r>
            <a:endParaRPr lang="zh-CN" altLang="zh-CN" noProof="1"/>
          </a:p>
          <a:p>
            <a:pPr lvl="4"/>
            <a:r>
              <a:rPr lang="zh-CN" altLang="en-US" noProof="1"/>
              <a:t>第七级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350E8E9F-2879-2C48-BDDB-6BEC562D5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36164" y="6430963"/>
            <a:ext cx="1920875" cy="3667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A6C6E5"/>
                </a:solidFill>
              </a:defRPr>
            </a:lvl1pPr>
          </a:lstStyle>
          <a:p>
            <a:fld id="{5C64BF30-E8F1-2246-BD2B-14E3B32C0F2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87314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</p:sldLayoutIdLst>
  <p:hf hdr="0" dt="0"/>
  <p:txStyles>
    <p:titleStyle>
      <a:lvl1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lang="zh-CN" altLang="en-US" sz="4800" kern="1200" dirty="0">
          <a:solidFill>
            <a:schemeClr val="tx1"/>
          </a:solidFill>
          <a:latin typeface="+mj-ea"/>
          <a:ea typeface="+mj-ea"/>
          <a:cs typeface="+mj-cs"/>
        </a:defRPr>
      </a:lvl1pPr>
      <a:lvl2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189" algn="l" defTabSz="609585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377" algn="l" defTabSz="609585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566" algn="l" defTabSz="609585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754" algn="l" defTabSz="609585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60000"/>
        <a:buFont typeface="Wingdings" pitchFamily="2" charset="2"/>
        <a:defRPr lang="zh-CN" altLang="en-US" sz="21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1pPr>
      <a:lvl2pPr marL="479413" indent="-228594"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100000"/>
        <a:buFont typeface="Arial" panose="020B0604020202020204" pitchFamily="34" charset="0"/>
        <a:buChar char="•"/>
        <a:defRPr lang="zh-CN" altLang="en-US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2pPr>
      <a:lvl3pPr marL="720707" indent="-228594"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100000"/>
        <a:buFont typeface="Arial" panose="020B0604020202020204" pitchFamily="34" charset="0"/>
        <a:buChar char="•"/>
        <a:defRPr lang="zh-CN" altLang="en-US" sz="16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3pPr>
      <a:lvl4pPr marL="960415" indent="-192083"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100000"/>
        <a:buFont typeface="Arial" panose="020B0604020202020204" pitchFamily="34" charset="0"/>
        <a:buChar char="•"/>
        <a:defRPr lang="zh-CN" altLang="en-US" sz="14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4pPr>
      <a:lvl5pPr marL="1200121" indent="-182558"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100000"/>
        <a:buFont typeface="Arial" panose="020B0604020202020204" pitchFamily="34" charset="0"/>
        <a:buChar char="•"/>
        <a:defRPr lang="en-US" altLang="zh-CN" sz="13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5pPr>
      <a:lvl6pPr marL="1391885" indent="-163191" algn="l" defTabSz="913742" rtl="0" eaLnBrk="1" latinLnBrk="0" hangingPunct="1">
        <a:lnSpc>
          <a:spcPct val="170000"/>
        </a:lnSpc>
        <a:spcBef>
          <a:spcPts val="0"/>
        </a:spcBef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631910" indent="-153667" algn="l" defTabSz="913742" rtl="0" eaLnBrk="1" latinLnBrk="0" hangingPunct="1">
        <a:lnSpc>
          <a:spcPct val="90000"/>
        </a:lnSpc>
        <a:spcBef>
          <a:spcPts val="0"/>
        </a:spcBef>
        <a:buSzPct val="100000"/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37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37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50.png"/><Relationship Id="rId3" Type="http://schemas.openxmlformats.org/officeDocument/2006/relationships/notesSlide" Target="../notesSlides/notesSlide12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47.emf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6" Type="http://schemas.openxmlformats.org/officeDocument/2006/relationships/diagramData" Target="../diagrams/data1.xml"/><Relationship Id="rId11" Type="http://schemas.openxmlformats.org/officeDocument/2006/relationships/oleObject" Target="../embeddings/oleObject1.bin"/><Relationship Id="rId5" Type="http://schemas.openxmlformats.org/officeDocument/2006/relationships/image" Target="../media/image49.png"/><Relationship Id="rId10" Type="http://schemas.microsoft.com/office/2007/relationships/diagramDrawing" Target="../diagrams/drawing1.xml"/><Relationship Id="rId4" Type="http://schemas.openxmlformats.org/officeDocument/2006/relationships/image" Target="../media/image48.png"/><Relationship Id="rId9" Type="http://schemas.openxmlformats.org/officeDocument/2006/relationships/diagramColors" Target="../diagrams/colors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5233" cy="6858000"/>
          </a:xfrm>
          <a:prstGeom prst="rect">
            <a:avLst/>
          </a:prstGeom>
        </p:spPr>
      </p:pic>
      <p:cxnSp>
        <p:nvCxnSpPr>
          <p:cNvPr id="24" name="Straight Connector 6">
            <a:extLst>
              <a:ext uri="{FF2B5EF4-FFF2-40B4-BE49-F238E27FC236}">
                <a16:creationId xmlns:a16="http://schemas.microsoft.com/office/drawing/2014/main" id="{74E347D4-7E14-764D-869F-5147AA2C3728}"/>
              </a:ext>
            </a:extLst>
          </p:cNvPr>
          <p:cNvCxnSpPr/>
          <p:nvPr/>
        </p:nvCxnSpPr>
        <p:spPr>
          <a:xfrm>
            <a:off x="480000" y="5136001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5">
            <a:extLst>
              <a:ext uri="{FF2B5EF4-FFF2-40B4-BE49-F238E27FC236}">
                <a16:creationId xmlns:a16="http://schemas.microsoft.com/office/drawing/2014/main" id="{15830695-55F5-6B46-81B6-DE8A7E1E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98" y="3995809"/>
            <a:ext cx="11596311" cy="960000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4G/5G Cell Traffic KPI Forecasting </a:t>
            </a:r>
            <a:br>
              <a:rPr lang="en-US" altLang="zh-CN" b="1" dirty="0"/>
            </a:br>
            <a:r>
              <a:rPr lang="en-US" altLang="zh-CN" b="1" dirty="0"/>
              <a:t>based on </a:t>
            </a:r>
            <a:r>
              <a:rPr lang="en-US" altLang="zh-CN" b="1" dirty="0">
                <a:sym typeface="+mn-ea"/>
              </a:rPr>
              <a:t>Dense-MLP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0CDEC84B-6370-0A43-B864-0C25455A8F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432" y="5896942"/>
            <a:ext cx="1920213" cy="38400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2021-11-30</a:t>
            </a:r>
            <a:endParaRPr lang="zh-CN" altLang="en-US" sz="2000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AC47261A-4BB6-6B4C-9059-6341337D0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360" y="5271884"/>
            <a:ext cx="2995669" cy="432000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Digi Pioneer</a:t>
            </a:r>
            <a:endParaRPr lang="zh-CN" altLang="en-US" sz="2800" b="1" dirty="0"/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629EFE79-A20F-594F-9018-41DED04C42DA}"/>
              </a:ext>
            </a:extLst>
          </p:cNvPr>
          <p:cNvSpPr txBox="1">
            <a:spLocks/>
          </p:cNvSpPr>
          <p:nvPr/>
        </p:nvSpPr>
        <p:spPr>
          <a:xfrm>
            <a:off x="7845574" y="0"/>
            <a:ext cx="4339660" cy="576000"/>
          </a:xfrm>
          <a:prstGeom prst="rect">
            <a:avLst/>
          </a:prstGeom>
          <a:noFill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marL="0" marR="0" indent="0" algn="l" defTabSz="913720" rtl="0" eaLnBrk="1" fontAlgn="auto" latinLnBrk="0" hangingPunct="1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 lang="zh-CN" altLang="en-US" sz="3200" kern="12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  <a:lvl2pPr marL="457177" indent="0" algn="l" rtl="0" eaLnBrk="0" fontAlgn="base" hangingPunct="0">
              <a:lnSpc>
                <a:spcPts val="3463"/>
              </a:lnSpc>
              <a:spcBef>
                <a:spcPct val="0"/>
              </a:spcBef>
              <a:spcAft>
                <a:spcPts val="1339"/>
              </a:spcAft>
              <a:buSzPct val="100000"/>
              <a:buFont typeface="Arial" panose="020B0604020202020204" pitchFamily="34" charset="0"/>
              <a:buNone/>
              <a:defRPr lang="zh-CN" altLang="en-US" kern="120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2pPr>
            <a:lvl3pPr marL="914354" indent="0" algn="l" rtl="0" eaLnBrk="0" fontAlgn="base" hangingPunct="0">
              <a:lnSpc>
                <a:spcPts val="3463"/>
              </a:lnSpc>
              <a:spcBef>
                <a:spcPct val="0"/>
              </a:spcBef>
              <a:spcAft>
                <a:spcPts val="1339"/>
              </a:spcAft>
              <a:buSzPct val="100000"/>
              <a:buFont typeface="Arial" panose="020B0604020202020204" pitchFamily="34" charset="0"/>
              <a:buNone/>
              <a:defRPr lang="zh-CN" altLang="en-US" sz="1600" kern="120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3pPr>
            <a:lvl4pPr marL="1371531" indent="0" algn="l" rtl="0" eaLnBrk="0" fontAlgn="base" hangingPunct="0">
              <a:lnSpc>
                <a:spcPts val="3463"/>
              </a:lnSpc>
              <a:spcBef>
                <a:spcPct val="0"/>
              </a:spcBef>
              <a:spcAft>
                <a:spcPts val="1339"/>
              </a:spcAft>
              <a:buSzPct val="100000"/>
              <a:buFont typeface="Arial" panose="020B0604020202020204" pitchFamily="34" charset="0"/>
              <a:buNone/>
              <a:defRPr lang="zh-CN" altLang="en-US" sz="1400" kern="120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4pPr>
            <a:lvl5pPr marL="1828709" indent="0" algn="l" rtl="0" eaLnBrk="0" fontAlgn="base" hangingPunct="0">
              <a:lnSpc>
                <a:spcPts val="3463"/>
              </a:lnSpc>
              <a:spcBef>
                <a:spcPct val="0"/>
              </a:spcBef>
              <a:spcAft>
                <a:spcPts val="1339"/>
              </a:spcAft>
              <a:buSzPct val="100000"/>
              <a:buFont typeface="Arial" panose="020B0604020202020204" pitchFamily="34" charset="0"/>
              <a:buNone/>
              <a:defRPr lang="en-US" altLang="zh-CN" sz="1300" kern="120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5pPr>
            <a:lvl6pPr marL="1391885" indent="-163191" algn="l" defTabSz="913742" rtl="0" eaLnBrk="1" latinLnBrk="0" hangingPunct="1">
              <a:lnSpc>
                <a:spcPct val="17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1910" indent="-153667" algn="l" defTabSz="913742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10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374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374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zh-CN" sz="2400" b="1" dirty="0">
                <a:sym typeface="+mn-ea"/>
              </a:rPr>
              <a:t>ITU-T AI/ML in 5G challenge</a:t>
            </a:r>
            <a:endParaRPr lang="de-DE" sz="2400" b="1" dirty="0"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EC37A7F-101F-4A3C-8022-B50610DFD7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04"/>
          <a:stretch/>
        </p:blipFill>
        <p:spPr>
          <a:xfrm>
            <a:off x="105002" y="121437"/>
            <a:ext cx="1728192" cy="909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0C7081-C212-49B9-A7F9-95F054BFD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46" y="121437"/>
            <a:ext cx="783234" cy="90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37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圆角矩形 39">
            <a:extLst>
              <a:ext uri="{FF2B5EF4-FFF2-40B4-BE49-F238E27FC236}">
                <a16:creationId xmlns:a16="http://schemas.microsoft.com/office/drawing/2014/main" id="{8EE5B99A-0976-1A46-BBD6-5FE7300DCF47}"/>
              </a:ext>
            </a:extLst>
          </p:cNvPr>
          <p:cNvSpPr/>
          <p:nvPr/>
        </p:nvSpPr>
        <p:spPr>
          <a:xfrm>
            <a:off x="586296" y="3759924"/>
            <a:ext cx="11099079" cy="2671039"/>
          </a:xfrm>
          <a:prstGeom prst="roundRect">
            <a:avLst>
              <a:gd name="adj" fmla="val 4808"/>
            </a:avLst>
          </a:prstGeom>
          <a:solidFill>
            <a:srgbClr val="F5F5F5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41" name="圆角矩形标注 138">
            <a:extLst>
              <a:ext uri="{FF2B5EF4-FFF2-40B4-BE49-F238E27FC236}">
                <a16:creationId xmlns:a16="http://schemas.microsoft.com/office/drawing/2014/main" id="{FA3E7E71-254A-4540-B9B8-C82C3AA594CA}"/>
              </a:ext>
            </a:extLst>
          </p:cNvPr>
          <p:cNvSpPr/>
          <p:nvPr/>
        </p:nvSpPr>
        <p:spPr bwMode="auto">
          <a:xfrm>
            <a:off x="703338" y="3878695"/>
            <a:ext cx="5797976" cy="2423282"/>
          </a:xfrm>
          <a:prstGeom prst="roundRect">
            <a:avLst>
              <a:gd name="adj" fmla="val 2885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38" name="圆角矩形 148">
            <a:extLst>
              <a:ext uri="{FF2B5EF4-FFF2-40B4-BE49-F238E27FC236}">
                <a16:creationId xmlns:a16="http://schemas.microsoft.com/office/drawing/2014/main" id="{F6840479-4BD7-9942-B666-3D11E4C4843B}"/>
              </a:ext>
            </a:extLst>
          </p:cNvPr>
          <p:cNvSpPr/>
          <p:nvPr/>
        </p:nvSpPr>
        <p:spPr>
          <a:xfrm>
            <a:off x="8248755" y="1450318"/>
            <a:ext cx="3436621" cy="2145856"/>
          </a:xfrm>
          <a:prstGeom prst="roundRect">
            <a:avLst>
              <a:gd name="adj" fmla="val 3839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32000"/>
                </a:schemeClr>
              </a:gs>
              <a:gs pos="82000">
                <a:schemeClr val="accent1">
                  <a:lumMod val="60000"/>
                  <a:lumOff val="4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148">
            <a:extLst>
              <a:ext uri="{FF2B5EF4-FFF2-40B4-BE49-F238E27FC236}">
                <a16:creationId xmlns:a16="http://schemas.microsoft.com/office/drawing/2014/main" id="{DA71BB87-6F77-0241-ADBC-8A8E1CBE19C2}"/>
              </a:ext>
            </a:extLst>
          </p:cNvPr>
          <p:cNvSpPr/>
          <p:nvPr/>
        </p:nvSpPr>
        <p:spPr>
          <a:xfrm>
            <a:off x="8373092" y="1840333"/>
            <a:ext cx="3193199" cy="1637150"/>
          </a:xfrm>
          <a:prstGeom prst="roundRect">
            <a:avLst>
              <a:gd name="adj" fmla="val 3839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148">
            <a:extLst>
              <a:ext uri="{FF2B5EF4-FFF2-40B4-BE49-F238E27FC236}">
                <a16:creationId xmlns:a16="http://schemas.microsoft.com/office/drawing/2014/main" id="{F627E204-BD5C-8741-B435-3D809AF1A272}"/>
              </a:ext>
            </a:extLst>
          </p:cNvPr>
          <p:cNvSpPr/>
          <p:nvPr/>
        </p:nvSpPr>
        <p:spPr>
          <a:xfrm>
            <a:off x="4422563" y="1450318"/>
            <a:ext cx="3436621" cy="2145856"/>
          </a:xfrm>
          <a:prstGeom prst="roundRect">
            <a:avLst>
              <a:gd name="adj" fmla="val 3839"/>
            </a:avLst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圆角矩形 148">
            <a:extLst>
              <a:ext uri="{FF2B5EF4-FFF2-40B4-BE49-F238E27FC236}">
                <a16:creationId xmlns:a16="http://schemas.microsoft.com/office/drawing/2014/main" id="{EAD7F407-5ADA-ED4C-A1DF-FE9AB6A79FDC}"/>
              </a:ext>
            </a:extLst>
          </p:cNvPr>
          <p:cNvSpPr/>
          <p:nvPr/>
        </p:nvSpPr>
        <p:spPr>
          <a:xfrm>
            <a:off x="4559736" y="1840333"/>
            <a:ext cx="3175188" cy="1637150"/>
          </a:xfrm>
          <a:prstGeom prst="roundRect">
            <a:avLst>
              <a:gd name="adj" fmla="val 3839"/>
            </a:avLst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圆角矩形 148">
            <a:extLst>
              <a:ext uri="{FF2B5EF4-FFF2-40B4-BE49-F238E27FC236}">
                <a16:creationId xmlns:a16="http://schemas.microsoft.com/office/drawing/2014/main" id="{3BF58267-4AAE-FD46-9703-6ED94D6B6463}"/>
              </a:ext>
            </a:extLst>
          </p:cNvPr>
          <p:cNvSpPr/>
          <p:nvPr/>
        </p:nvSpPr>
        <p:spPr>
          <a:xfrm>
            <a:off x="580738" y="1450318"/>
            <a:ext cx="3436621" cy="2145856"/>
          </a:xfrm>
          <a:prstGeom prst="roundRect">
            <a:avLst>
              <a:gd name="adj" fmla="val 3839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45000"/>
                </a:schemeClr>
              </a:gs>
              <a:gs pos="79000">
                <a:schemeClr val="accent2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8317D7F-A778-FE4A-9FB5-817F7244B1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9110"/>
            <a:fld id="{FB07B671-1C97-406F-9CC6-C711624DAA13}" type="slidenum">
              <a:rPr lang="en-US" altLang="zh-CN">
                <a:latin typeface="Arial"/>
                <a:ea typeface="微软雅黑"/>
              </a:rPr>
              <a:pPr defTabSz="1219110"/>
              <a:t>10</a:t>
            </a:fld>
            <a:endParaRPr lang="en-US" dirty="0">
              <a:latin typeface="Arial"/>
              <a:ea typeface="微软雅黑"/>
            </a:endParaRPr>
          </a:p>
        </p:txBody>
      </p:sp>
      <p:sp>
        <p:nvSpPr>
          <p:cNvPr id="209" name="圆角矩形 208">
            <a:extLst>
              <a:ext uri="{FF2B5EF4-FFF2-40B4-BE49-F238E27FC236}">
                <a16:creationId xmlns:a16="http://schemas.microsoft.com/office/drawing/2014/main" id="{25317D0D-87C9-2A44-9D1D-04C3F9A9E027}"/>
              </a:ext>
            </a:extLst>
          </p:cNvPr>
          <p:cNvSpPr/>
          <p:nvPr/>
        </p:nvSpPr>
        <p:spPr>
          <a:xfrm>
            <a:off x="864845" y="1180432"/>
            <a:ext cx="2880530" cy="495207"/>
          </a:xfrm>
          <a:prstGeom prst="roundRect">
            <a:avLst/>
          </a:prstGeom>
          <a:gradFill>
            <a:gsLst>
              <a:gs pos="0">
                <a:srgbClr val="EE770B">
                  <a:lumMod val="60000"/>
                  <a:lumOff val="40000"/>
                </a:srgb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Accurate Prediction</a:t>
            </a:r>
            <a:endParaRPr lang="zh-CN" alt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5" name="圆角矩形 214">
            <a:extLst>
              <a:ext uri="{FF2B5EF4-FFF2-40B4-BE49-F238E27FC236}">
                <a16:creationId xmlns:a16="http://schemas.microsoft.com/office/drawing/2014/main" id="{3DE53D40-811E-CB46-B3C9-E3CD28C52AA8}"/>
              </a:ext>
            </a:extLst>
          </p:cNvPr>
          <p:cNvSpPr/>
          <p:nvPr/>
        </p:nvSpPr>
        <p:spPr>
          <a:xfrm>
            <a:off x="4858812" y="1195203"/>
            <a:ext cx="2562078" cy="496379"/>
          </a:xfrm>
          <a:prstGeom prst="roundRect">
            <a:avLst/>
          </a:prstGeom>
          <a:gradFill>
            <a:gsLst>
              <a:gs pos="0">
                <a:srgbClr val="9CDB79"/>
              </a:gs>
              <a:gs pos="80000">
                <a:srgbClr val="5AB546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Fast Training &amp; Inference</a:t>
            </a: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6FEA9083-D9D3-6B40-8088-73051A7A3946}"/>
              </a:ext>
            </a:extLst>
          </p:cNvPr>
          <p:cNvSpPr/>
          <p:nvPr/>
        </p:nvSpPr>
        <p:spPr>
          <a:xfrm>
            <a:off x="4674158" y="1962480"/>
            <a:ext cx="298837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olidFill>
                  <a:schemeClr val="accent5"/>
                </a:solidFill>
                <a:ea typeface="Microsoft YaHei" panose="020B0503020204020204" pitchFamily="34" charset="-122"/>
                <a:sym typeface="+mn-lt"/>
              </a:rPr>
              <a:t>4 hours 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  <a:sym typeface="+mn-lt"/>
              </a:rPr>
              <a:t>training time for processed KPI data of 67000 cells</a:t>
            </a:r>
          </a:p>
          <a:p>
            <a:pPr marL="285744" indent="-285744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olidFill>
                  <a:schemeClr val="accent5"/>
                </a:solidFill>
                <a:ea typeface="Microsoft YaHei" panose="020B0503020204020204" pitchFamily="34" charset="-122"/>
                <a:sym typeface="+mn-lt"/>
              </a:rPr>
              <a:t>10 minutes</a:t>
            </a:r>
            <a:r>
              <a:rPr lang="en-US" altLang="zh-CN" sz="1400" b="1" dirty="0">
                <a:solidFill>
                  <a:srgbClr val="C00000"/>
                </a:solidFill>
                <a:ea typeface="Microsoft YaHei" panose="020B0503020204020204" pitchFamily="34" charset="-122"/>
                <a:sym typeface="+mn-lt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  <a:sym typeface="+mn-lt"/>
              </a:rPr>
              <a:t>inference time for top 20% cells</a:t>
            </a:r>
          </a:p>
        </p:txBody>
      </p:sp>
      <p:sp>
        <p:nvSpPr>
          <p:cNvPr id="221" name="圆角矩形 220">
            <a:extLst>
              <a:ext uri="{FF2B5EF4-FFF2-40B4-BE49-F238E27FC236}">
                <a16:creationId xmlns:a16="http://schemas.microsoft.com/office/drawing/2014/main" id="{9AD3F1C1-0083-FC44-9495-0C42D7F6AD90}"/>
              </a:ext>
            </a:extLst>
          </p:cNvPr>
          <p:cNvSpPr/>
          <p:nvPr/>
        </p:nvSpPr>
        <p:spPr>
          <a:xfrm>
            <a:off x="8685341" y="1151393"/>
            <a:ext cx="2563450" cy="527731"/>
          </a:xfrm>
          <a:prstGeom prst="roundRect">
            <a:avLst/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Flexible Deployment</a:t>
            </a:r>
            <a:endParaRPr lang="zh-CN" alt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83AC4FD4-6506-D44E-AC08-C544BCFF481B}"/>
              </a:ext>
            </a:extLst>
          </p:cNvPr>
          <p:cNvSpPr/>
          <p:nvPr/>
        </p:nvSpPr>
        <p:spPr>
          <a:xfrm>
            <a:off x="8473203" y="1960948"/>
            <a:ext cx="2925922" cy="1166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Adaptable to any scenario with different network scale and computing ability with various AI platforms.</a:t>
            </a:r>
          </a:p>
        </p:txBody>
      </p: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57397289-2C0E-4339-BD85-5C822F2F4453}"/>
              </a:ext>
            </a:extLst>
          </p:cNvPr>
          <p:cNvGrpSpPr/>
          <p:nvPr/>
        </p:nvGrpSpPr>
        <p:grpSpPr>
          <a:xfrm>
            <a:off x="886462" y="4171970"/>
            <a:ext cx="5531848" cy="1877546"/>
            <a:chOff x="1237376" y="1312508"/>
            <a:chExt cx="10920362" cy="4090002"/>
          </a:xfrm>
        </p:grpSpPr>
        <p:pic>
          <p:nvPicPr>
            <p:cNvPr id="241" name="图片 240">
              <a:extLst>
                <a:ext uri="{FF2B5EF4-FFF2-40B4-BE49-F238E27FC236}">
                  <a16:creationId xmlns:a16="http://schemas.microsoft.com/office/drawing/2014/main" id="{47158F86-EE5E-4406-9690-095E187D7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7377" y="1312508"/>
              <a:ext cx="10920361" cy="1988279"/>
            </a:xfrm>
            <a:prstGeom prst="rect">
              <a:avLst/>
            </a:prstGeom>
          </p:spPr>
        </p:pic>
        <p:pic>
          <p:nvPicPr>
            <p:cNvPr id="242" name="图片 241">
              <a:extLst>
                <a:ext uri="{FF2B5EF4-FFF2-40B4-BE49-F238E27FC236}">
                  <a16:creationId xmlns:a16="http://schemas.microsoft.com/office/drawing/2014/main" id="{230E89AC-213E-463C-8691-B92857C3F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376" y="3328546"/>
              <a:ext cx="10920362" cy="2073964"/>
            </a:xfrm>
            <a:prstGeom prst="rect">
              <a:avLst/>
            </a:prstGeom>
          </p:spPr>
        </p:pic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298F0FA3-5FBB-4044-923C-29C49EF9F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316" y="4290759"/>
            <a:ext cx="4877725" cy="175852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577687D-0462-6546-967F-44AB42FFF0D2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Major Advantages</a:t>
            </a:r>
            <a:endParaRPr lang="zh-CN" altLang="en-US" sz="3200" dirty="0">
              <a:latin typeface="+mj-lt"/>
            </a:endParaRPr>
          </a:p>
        </p:txBody>
      </p:sp>
      <p:sp>
        <p:nvSpPr>
          <p:cNvPr id="32" name="圆角矩形 148">
            <a:extLst>
              <a:ext uri="{FF2B5EF4-FFF2-40B4-BE49-F238E27FC236}">
                <a16:creationId xmlns:a16="http://schemas.microsoft.com/office/drawing/2014/main" id="{02D3FE93-811C-4F4E-85C6-BBB10113ACE2}"/>
              </a:ext>
            </a:extLst>
          </p:cNvPr>
          <p:cNvSpPr/>
          <p:nvPr/>
        </p:nvSpPr>
        <p:spPr>
          <a:xfrm>
            <a:off x="711042" y="1840333"/>
            <a:ext cx="3196365" cy="1637150"/>
          </a:xfrm>
          <a:prstGeom prst="roundRect">
            <a:avLst>
              <a:gd name="adj" fmla="val 3839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45000"/>
                </a:schemeClr>
              </a:gs>
              <a:gs pos="79000">
                <a:schemeClr val="accent2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334451AF-7DB9-264D-9B9F-D2F6E17021D8}"/>
              </a:ext>
            </a:extLst>
          </p:cNvPr>
          <p:cNvSpPr/>
          <p:nvPr/>
        </p:nvSpPr>
        <p:spPr>
          <a:xfrm>
            <a:off x="762091" y="1890075"/>
            <a:ext cx="2983286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 algn="just" fontAlgn="base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Using the historical 4G/5G cell traffic data of 4 cities in the past 6 months, the prediction error (MAPE) of hourly cell traffic KPI shown by the model for the next 7 days is only </a:t>
            </a:r>
            <a:r>
              <a:rPr lang="en-US" altLang="zh-CN" sz="1400" b="1" dirty="0">
                <a:solidFill>
                  <a:schemeClr val="accent5"/>
                </a:solidFill>
                <a:ea typeface="Microsoft YaHei" panose="020B0503020204020204" pitchFamily="34" charset="-122"/>
              </a:rPr>
              <a:t>0.2484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. </a:t>
            </a:r>
            <a:endParaRPr lang="en-US" altLang="zh-CN" sz="1200" dirty="0">
              <a:solidFill>
                <a:schemeClr val="bg1"/>
              </a:solidFill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C56CD7E-28E7-4B04-9A6A-82DBBA27A6DF}"/>
              </a:ext>
            </a:extLst>
          </p:cNvPr>
          <p:cNvSpPr txBox="1"/>
          <p:nvPr/>
        </p:nvSpPr>
        <p:spPr>
          <a:xfrm flipH="1">
            <a:off x="841758" y="6082608"/>
            <a:ext cx="5305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Properly fitting the training data and not overfitting.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19171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>
            <a:extLst>
              <a:ext uri="{FF2B5EF4-FFF2-40B4-BE49-F238E27FC236}">
                <a16:creationId xmlns:a16="http://schemas.microsoft.com/office/drawing/2014/main" id="{611354AB-3597-D847-A438-1F469144F0ED}"/>
              </a:ext>
            </a:extLst>
          </p:cNvPr>
          <p:cNvSpPr/>
          <p:nvPr/>
        </p:nvSpPr>
        <p:spPr>
          <a:xfrm>
            <a:off x="1064042" y="1966369"/>
            <a:ext cx="9806570" cy="3838084"/>
          </a:xfrm>
          <a:prstGeom prst="roundRect">
            <a:avLst>
              <a:gd name="adj" fmla="val 3587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000" y="2269078"/>
            <a:ext cx="2983404" cy="321962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FFFFF"/>
            </a:solidFill>
            <a:miter lim="800000"/>
          </a:ln>
          <a:effectLst>
            <a:outerShdw blurRad="101600" dist="12700" dir="5400000" algn="tl" rotWithShape="0">
              <a:srgbClr val="000000">
                <a:alpha val="37000"/>
              </a:srgbClr>
            </a:outerShdw>
            <a:softEdge rad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F592E4D7-2D88-4D8E-946D-C72065D2692D}"/>
              </a:ext>
            </a:extLst>
          </p:cNvPr>
          <p:cNvSpPr/>
          <p:nvPr/>
        </p:nvSpPr>
        <p:spPr>
          <a:xfrm>
            <a:off x="1064042" y="1443990"/>
            <a:ext cx="6534958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000" b="1" dirty="0">
                <a:ln w="0"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Final score</a:t>
            </a:r>
            <a:r>
              <a:rPr lang="zh-CN" altLang="en-US" sz="2000" b="1" dirty="0">
                <a:ln w="0"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：</a:t>
            </a:r>
            <a:r>
              <a:rPr lang="en-US" altLang="zh-CN" sz="2000" b="1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0.2484,</a:t>
            </a:r>
            <a:r>
              <a:rPr lang="zh-CN" altLang="en-US" sz="2000" b="1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en-US" altLang="zh-CN" sz="2000" b="1" baseline="30000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st </a:t>
            </a:r>
            <a:r>
              <a:rPr lang="en-US" altLang="zh-CN" sz="2000" b="1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prize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14B225-36CF-2649-9130-F5D20A979785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Achievement(1): the competition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2" name="圆角矩形标注 138">
            <a:extLst>
              <a:ext uri="{FF2B5EF4-FFF2-40B4-BE49-F238E27FC236}">
                <a16:creationId xmlns:a16="http://schemas.microsoft.com/office/drawing/2014/main" id="{4018D03F-169D-FB4F-8E93-DBDB45CBAC15}"/>
              </a:ext>
            </a:extLst>
          </p:cNvPr>
          <p:cNvSpPr/>
          <p:nvPr/>
        </p:nvSpPr>
        <p:spPr bwMode="auto">
          <a:xfrm>
            <a:off x="1187134" y="2080882"/>
            <a:ext cx="6075642" cy="3596018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D2B2B979-B356-4F5B-8585-60117F4A7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88" y="2193366"/>
            <a:ext cx="5819468" cy="33303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5F3142F-C4A3-46C2-B50F-EFF1B0B92319}"/>
              </a:ext>
            </a:extLst>
          </p:cNvPr>
          <p:cNvSpPr txBox="1"/>
          <p:nvPr/>
        </p:nvSpPr>
        <p:spPr>
          <a:xfrm>
            <a:off x="8647557" y="4471507"/>
            <a:ext cx="1209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n w="0"/>
                <a:solidFill>
                  <a:srgbClr val="FFCC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en-US" altLang="zh-CN" sz="1800" b="1" baseline="30000" dirty="0">
                <a:ln w="0"/>
                <a:solidFill>
                  <a:srgbClr val="FFCC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st </a:t>
            </a:r>
            <a:r>
              <a:rPr lang="en-US" altLang="zh-CN" sz="1800" b="1" dirty="0">
                <a:ln w="0"/>
                <a:solidFill>
                  <a:srgbClr val="FFCC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prize</a:t>
            </a:r>
            <a:endParaRPr lang="zh-CN" altLang="en-US" dirty="0">
              <a:solidFill>
                <a:srgbClr val="FFCC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31A4663-EAB5-46C7-8549-C5DF435F8A8A}"/>
              </a:ext>
            </a:extLst>
          </p:cNvPr>
          <p:cNvSpPr/>
          <p:nvPr/>
        </p:nvSpPr>
        <p:spPr>
          <a:xfrm>
            <a:off x="2412332" y="3525253"/>
            <a:ext cx="956510" cy="1888757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721360"/>
            <a:endParaRPr lang="zh-CN" altLang="en-US" sz="710" kern="0">
              <a:ln>
                <a:solidFill>
                  <a:srgbClr val="FFC000"/>
                </a:solidFill>
              </a:ln>
              <a:solidFill>
                <a:srgbClr val="FFFFFF"/>
              </a:solidFill>
              <a:latin typeface="Open Sans" panose="020B0606030504020204" pitchFamily="34" charset="0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88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>
            <a:extLst>
              <a:ext uri="{FF2B5EF4-FFF2-40B4-BE49-F238E27FC236}">
                <a16:creationId xmlns:a16="http://schemas.microsoft.com/office/drawing/2014/main" id="{874038E6-1964-E143-8BCC-4A1D3091B46C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Achievement(2): Application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8000" y="1728730"/>
            <a:ext cx="6900349" cy="4445242"/>
            <a:chOff x="783446" y="1629493"/>
            <a:chExt cx="7732265" cy="5095400"/>
          </a:xfrm>
        </p:grpSpPr>
        <p:sp>
          <p:nvSpPr>
            <p:cNvPr id="105" name="矩形: 圆角 138">
              <a:extLst>
                <a:ext uri="{FF2B5EF4-FFF2-40B4-BE49-F238E27FC236}">
                  <a16:creationId xmlns:a16="http://schemas.microsoft.com/office/drawing/2014/main" id="{C409023F-B66D-2144-8441-C3EBA971AFE1}"/>
                </a:ext>
              </a:extLst>
            </p:cNvPr>
            <p:cNvSpPr/>
            <p:nvPr/>
          </p:nvSpPr>
          <p:spPr>
            <a:xfrm>
              <a:off x="783446" y="4676197"/>
              <a:ext cx="2263804" cy="2022964"/>
            </a:xfrm>
            <a:prstGeom prst="roundRect">
              <a:avLst>
                <a:gd name="adj" fmla="val 2816"/>
              </a:avLst>
            </a:prstGeom>
            <a:gradFill>
              <a:gsLst>
                <a:gs pos="0">
                  <a:schemeClr val="bg1">
                    <a:lumMod val="95000"/>
                    <a:alpha val="40000"/>
                  </a:schemeClr>
                </a:gs>
                <a:gs pos="100000">
                  <a:schemeClr val="bg1">
                    <a:lumMod val="85000"/>
                    <a:alpha val="40000"/>
                  </a:schemeClr>
                </a:gs>
              </a:gsLst>
              <a:lin ang="5400000" scaled="0"/>
            </a:gradFill>
          </p:spPr>
          <p:txBody>
            <a:bodyPr wrap="square" lIns="0" rIns="0" anchor="t">
              <a:noAutofit/>
            </a:bodyPr>
            <a:lstStyle/>
            <a:p>
              <a:pPr algn="ctr" defTabSz="685148"/>
              <a:endParaRPr lang="zh-CN" altLang="en-US" sz="600" kern="0" dirty="0">
                <a:solidFill>
                  <a:schemeClr val="tx2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9" name="矩形: 圆角 138">
              <a:extLst>
                <a:ext uri="{FF2B5EF4-FFF2-40B4-BE49-F238E27FC236}">
                  <a16:creationId xmlns:a16="http://schemas.microsoft.com/office/drawing/2014/main" id="{6F420F23-2EB6-2C41-B99A-5F2F52708738}"/>
                </a:ext>
              </a:extLst>
            </p:cNvPr>
            <p:cNvSpPr/>
            <p:nvPr/>
          </p:nvSpPr>
          <p:spPr>
            <a:xfrm>
              <a:off x="783446" y="2137615"/>
              <a:ext cx="2263804" cy="1725040"/>
            </a:xfrm>
            <a:prstGeom prst="roundRect">
              <a:avLst>
                <a:gd name="adj" fmla="val 2816"/>
              </a:avLst>
            </a:prstGeom>
            <a:gradFill>
              <a:gsLst>
                <a:gs pos="0">
                  <a:schemeClr val="bg1">
                    <a:lumMod val="95000"/>
                    <a:alpha val="40000"/>
                  </a:schemeClr>
                </a:gs>
                <a:gs pos="100000">
                  <a:schemeClr val="bg1">
                    <a:lumMod val="85000"/>
                    <a:alpha val="40000"/>
                  </a:schemeClr>
                </a:gs>
              </a:gsLst>
              <a:lin ang="5400000" scaled="0"/>
            </a:gradFill>
          </p:spPr>
          <p:txBody>
            <a:bodyPr wrap="square" lIns="0" rIns="0" anchor="t">
              <a:noAutofit/>
            </a:bodyPr>
            <a:lstStyle/>
            <a:p>
              <a:pPr algn="ctr" defTabSz="685148"/>
              <a:endParaRPr lang="zh-CN" altLang="en-US" sz="600" kern="0" dirty="0">
                <a:solidFill>
                  <a:schemeClr val="tx2"/>
                </a:solidFill>
                <a:latin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6" name="圆角矩形 95">
              <a:extLst>
                <a:ext uri="{FF2B5EF4-FFF2-40B4-BE49-F238E27FC236}">
                  <a16:creationId xmlns:a16="http://schemas.microsoft.com/office/drawing/2014/main" id="{54F3FE77-1442-F143-8BCA-EAA5B4AE2D03}"/>
                </a:ext>
              </a:extLst>
            </p:cNvPr>
            <p:cNvSpPr/>
            <p:nvPr/>
          </p:nvSpPr>
          <p:spPr>
            <a:xfrm>
              <a:off x="3668797" y="4676197"/>
              <a:ext cx="4628956" cy="2048696"/>
            </a:xfrm>
            <a:prstGeom prst="roundRect">
              <a:avLst>
                <a:gd name="adj" fmla="val 4808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0" rtlCol="0" anchor="t"/>
            <a:lstStyle/>
            <a:p>
              <a:endParaRPr lang="zh-CN" altLang="en-US" sz="300" b="1" spc="300" dirty="0">
                <a:solidFill>
                  <a:schemeClr val="tx2"/>
                </a:solidFill>
              </a:endParaRPr>
            </a:p>
          </p:txBody>
        </p:sp>
        <p:sp>
          <p:nvSpPr>
            <p:cNvPr id="97" name="圆角矩形标注 138">
              <a:extLst>
                <a:ext uri="{FF2B5EF4-FFF2-40B4-BE49-F238E27FC236}">
                  <a16:creationId xmlns:a16="http://schemas.microsoft.com/office/drawing/2014/main" id="{3B90B1A6-281E-2B43-96C6-6FCDEB242A55}"/>
                </a:ext>
              </a:extLst>
            </p:cNvPr>
            <p:cNvSpPr/>
            <p:nvPr/>
          </p:nvSpPr>
          <p:spPr bwMode="auto">
            <a:xfrm>
              <a:off x="3785488" y="4765001"/>
              <a:ext cx="4395573" cy="1841972"/>
            </a:xfrm>
            <a:prstGeom prst="roundRect">
              <a:avLst>
                <a:gd name="adj" fmla="val 2885"/>
              </a:avLst>
            </a:prstGeom>
            <a:solidFill>
              <a:schemeClr val="bg1"/>
            </a:solidFill>
            <a:ln w="9525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 dirty="0">
                  <a:solidFill>
                    <a:srgbClr val="404040"/>
                  </a:solidFill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89" name="圆角矩形 88">
              <a:extLst>
                <a:ext uri="{FF2B5EF4-FFF2-40B4-BE49-F238E27FC236}">
                  <a16:creationId xmlns:a16="http://schemas.microsoft.com/office/drawing/2014/main" id="{3D67CA9E-2F7F-7A41-848F-09A064080ECE}"/>
                </a:ext>
              </a:extLst>
            </p:cNvPr>
            <p:cNvSpPr/>
            <p:nvPr/>
          </p:nvSpPr>
          <p:spPr>
            <a:xfrm>
              <a:off x="3662885" y="2108756"/>
              <a:ext cx="4628956" cy="1785294"/>
            </a:xfrm>
            <a:prstGeom prst="roundRect">
              <a:avLst>
                <a:gd name="adj" fmla="val 4808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0" rtlCol="0" anchor="t"/>
            <a:lstStyle/>
            <a:p>
              <a:endParaRPr lang="zh-CN" altLang="en-US" sz="100" b="1" spc="300" dirty="0">
                <a:solidFill>
                  <a:schemeClr val="tx2"/>
                </a:solidFill>
              </a:endParaRPr>
            </a:p>
          </p:txBody>
        </p:sp>
        <p:sp>
          <p:nvSpPr>
            <p:cNvPr id="90" name="圆角矩形标注 138">
              <a:extLst>
                <a:ext uri="{FF2B5EF4-FFF2-40B4-BE49-F238E27FC236}">
                  <a16:creationId xmlns:a16="http://schemas.microsoft.com/office/drawing/2014/main" id="{B99168B0-4EF8-794F-AB15-939A48CCE1E9}"/>
                </a:ext>
              </a:extLst>
            </p:cNvPr>
            <p:cNvSpPr/>
            <p:nvPr/>
          </p:nvSpPr>
          <p:spPr bwMode="auto">
            <a:xfrm>
              <a:off x="3779576" y="2197560"/>
              <a:ext cx="4395573" cy="1605149"/>
            </a:xfrm>
            <a:prstGeom prst="roundRect">
              <a:avLst>
                <a:gd name="adj" fmla="val 2885"/>
              </a:avLst>
            </a:prstGeom>
            <a:solidFill>
              <a:schemeClr val="bg1"/>
            </a:solidFill>
            <a:ln w="9525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91437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 dirty="0">
                  <a:solidFill>
                    <a:srgbClr val="404040"/>
                  </a:solidFill>
                  <a:ea typeface="微软雅黑" panose="020B0503020204020204" pitchFamily="34" charset="-122"/>
                </a:rPr>
                <a:t> </a:t>
              </a:r>
            </a:p>
          </p:txBody>
        </p:sp>
        <p:cxnSp>
          <p:nvCxnSpPr>
            <p:cNvPr id="94" name="直接连接符 93"/>
            <p:cNvCxnSpPr/>
            <p:nvPr/>
          </p:nvCxnSpPr>
          <p:spPr>
            <a:xfrm flipH="1">
              <a:off x="1069894" y="5015312"/>
              <a:ext cx="4083" cy="287904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: 圆角 138"/>
            <p:cNvSpPr/>
            <p:nvPr/>
          </p:nvSpPr>
          <p:spPr>
            <a:xfrm>
              <a:off x="2073031" y="5206809"/>
              <a:ext cx="646393" cy="218013"/>
            </a:xfrm>
            <a:prstGeom prst="roundRect">
              <a:avLst>
                <a:gd name="adj" fmla="val 8207"/>
              </a:avLst>
            </a:prstGeom>
            <a:gradFill flip="none" rotWithShape="1">
              <a:gsLst>
                <a:gs pos="74000">
                  <a:srgbClr val="3FA5FF"/>
                </a:gs>
                <a:gs pos="0">
                  <a:schemeClr val="accent3"/>
                </a:gs>
              </a:gsLst>
              <a:lin ang="0" scaled="0"/>
              <a:tileRect/>
            </a:gradFill>
            <a:ln w="6350" cap="flat" cmpd="sng" algn="ctr">
              <a:noFill/>
              <a:prstDash val="solid"/>
              <a:miter lim="800000"/>
            </a:ln>
            <a:effectLst>
              <a:outerShdw blurRad="12700" dist="12700" dir="5400000" algn="ctr" rotWithShape="0">
                <a:srgbClr val="59B546">
                  <a:lumMod val="50000"/>
                  <a:alpha val="50000"/>
                </a:srgbClr>
              </a:outerShdw>
            </a:effectLst>
          </p:spPr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 defTabSz="685750">
                <a:defRPr/>
              </a:pPr>
              <a:r>
                <a:rPr lang="en-US" altLang="zh-CN" sz="1000" kern="0" dirty="0">
                  <a:solidFill>
                    <a:srgbClr val="FFFFFF"/>
                  </a:solidFill>
                  <a:ea typeface="微软雅黑"/>
                  <a:cs typeface="+mn-ea"/>
                  <a:sym typeface="Arial" panose="020B0604020202020204" pitchFamily="34" charset="0"/>
                </a:rPr>
                <a:t>NR</a:t>
              </a:r>
            </a:p>
          </p:txBody>
        </p:sp>
        <p:sp>
          <p:nvSpPr>
            <p:cNvPr id="53" name="矩形: 圆角 138"/>
            <p:cNvSpPr/>
            <p:nvPr/>
          </p:nvSpPr>
          <p:spPr>
            <a:xfrm>
              <a:off x="917835" y="5213187"/>
              <a:ext cx="646396" cy="203194"/>
            </a:xfrm>
            <a:prstGeom prst="roundRect">
              <a:avLst>
                <a:gd name="adj" fmla="val 8207"/>
              </a:avLst>
            </a:prstGeom>
            <a:solidFill>
              <a:schemeClr val="accent3"/>
            </a:solidFill>
            <a:ln w="6350" cap="flat" cmpd="sng" algn="ctr">
              <a:solidFill>
                <a:srgbClr val="5AB546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r>
                <a:rPr lang="zh-CN" altLang="en-US" sz="900" kern="0" dirty="0">
                  <a:solidFill>
                    <a:prstClr val="white"/>
                  </a:solidFill>
                  <a:ea typeface="微软雅黑"/>
                  <a:sym typeface="Arial" panose="020B0604020202020204" pitchFamily="34" charset="0"/>
                </a:rPr>
                <a:t>LTE</a:t>
              </a:r>
            </a:p>
          </p:txBody>
        </p:sp>
        <p:sp>
          <p:nvSpPr>
            <p:cNvPr id="54" name="矩形: 圆角 138"/>
            <p:cNvSpPr/>
            <p:nvPr/>
          </p:nvSpPr>
          <p:spPr>
            <a:xfrm>
              <a:off x="917835" y="4765001"/>
              <a:ext cx="646396" cy="217581"/>
            </a:xfrm>
            <a:prstGeom prst="roundRect">
              <a:avLst>
                <a:gd name="adj" fmla="val 8207"/>
              </a:avLst>
            </a:prstGeom>
            <a:solidFill>
              <a:srgbClr val="3FA5FF"/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r>
                <a:rPr lang="en-US" altLang="zh-CN" sz="700" kern="0">
                  <a:solidFill>
                    <a:prstClr val="white"/>
                  </a:solidFill>
                  <a:ea typeface="微软雅黑"/>
                  <a:sym typeface="Arial" panose="020B0604020202020204" pitchFamily="34" charset="0"/>
                </a:rPr>
                <a:t>EPC</a:t>
              </a:r>
              <a:endParaRPr lang="en-US" altLang="zh-CN" sz="700" kern="0" dirty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cxnSp>
          <p:nvCxnSpPr>
            <p:cNvPr id="56" name="直接连接符 55"/>
            <p:cNvCxnSpPr>
              <a:cxnSpLocks/>
              <a:stCxn id="54" idx="2"/>
              <a:endCxn id="53" idx="0"/>
            </p:cNvCxnSpPr>
            <p:nvPr/>
          </p:nvCxnSpPr>
          <p:spPr>
            <a:xfrm>
              <a:off x="1241033" y="4982582"/>
              <a:ext cx="0" cy="2306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cxnSpLocks/>
              <a:stCxn id="54" idx="2"/>
              <a:endCxn id="52" idx="0"/>
            </p:cNvCxnSpPr>
            <p:nvPr/>
          </p:nvCxnSpPr>
          <p:spPr>
            <a:xfrm>
              <a:off x="1241033" y="4982582"/>
              <a:ext cx="1155195" cy="22422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cxnSpLocks/>
              <a:stCxn id="53" idx="3"/>
              <a:endCxn id="52" idx="1"/>
            </p:cNvCxnSpPr>
            <p:nvPr/>
          </p:nvCxnSpPr>
          <p:spPr>
            <a:xfrm>
              <a:off x="1564231" y="5314784"/>
              <a:ext cx="508800" cy="1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Freeform 5"/>
            <p:cNvSpPr/>
            <p:nvPr/>
          </p:nvSpPr>
          <p:spPr bwMode="auto">
            <a:xfrm>
              <a:off x="1503129" y="5771795"/>
              <a:ext cx="403008" cy="732840"/>
            </a:xfrm>
            <a:custGeom>
              <a:avLst/>
              <a:gdLst>
                <a:gd name="T0" fmla="*/ 400 w 447"/>
                <a:gd name="T1" fmla="*/ 811 h 811"/>
                <a:gd name="T2" fmla="*/ 47 w 447"/>
                <a:gd name="T3" fmla="*/ 811 h 811"/>
                <a:gd name="T4" fmla="*/ 0 w 447"/>
                <a:gd name="T5" fmla="*/ 764 h 811"/>
                <a:gd name="T6" fmla="*/ 0 w 447"/>
                <a:gd name="T7" fmla="*/ 48 h 811"/>
                <a:gd name="T8" fmla="*/ 47 w 447"/>
                <a:gd name="T9" fmla="*/ 0 h 811"/>
                <a:gd name="T10" fmla="*/ 400 w 447"/>
                <a:gd name="T11" fmla="*/ 0 h 811"/>
                <a:gd name="T12" fmla="*/ 447 w 447"/>
                <a:gd name="T13" fmla="*/ 48 h 811"/>
                <a:gd name="T14" fmla="*/ 447 w 447"/>
                <a:gd name="T15" fmla="*/ 764 h 811"/>
                <a:gd name="T16" fmla="*/ 400 w 447"/>
                <a:gd name="T17" fmla="*/ 811 h 811"/>
                <a:gd name="T18" fmla="*/ 400 w 447"/>
                <a:gd name="T19" fmla="*/ 811 h 811"/>
                <a:gd name="T20" fmla="*/ 400 w 447"/>
                <a:gd name="T21" fmla="*/ 811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" h="811">
                  <a:moveTo>
                    <a:pt x="400" y="811"/>
                  </a:moveTo>
                  <a:cubicBezTo>
                    <a:pt x="47" y="811"/>
                    <a:pt x="47" y="811"/>
                    <a:pt x="47" y="811"/>
                  </a:cubicBezTo>
                  <a:cubicBezTo>
                    <a:pt x="21" y="811"/>
                    <a:pt x="0" y="790"/>
                    <a:pt x="0" y="76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400" y="0"/>
                    <a:pt x="400" y="0"/>
                    <a:pt x="400" y="0"/>
                  </a:cubicBezTo>
                  <a:cubicBezTo>
                    <a:pt x="426" y="0"/>
                    <a:pt x="447" y="21"/>
                    <a:pt x="447" y="48"/>
                  </a:cubicBezTo>
                  <a:cubicBezTo>
                    <a:pt x="447" y="764"/>
                    <a:pt x="447" y="764"/>
                    <a:pt x="447" y="764"/>
                  </a:cubicBezTo>
                  <a:cubicBezTo>
                    <a:pt x="447" y="790"/>
                    <a:pt x="426" y="811"/>
                    <a:pt x="400" y="811"/>
                  </a:cubicBezTo>
                  <a:close/>
                  <a:moveTo>
                    <a:pt x="400" y="811"/>
                  </a:moveTo>
                  <a:cubicBezTo>
                    <a:pt x="400" y="811"/>
                    <a:pt x="400" y="811"/>
                    <a:pt x="400" y="811"/>
                  </a:cubicBezTo>
                </a:path>
              </a:pathLst>
            </a:custGeom>
            <a:noFill/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67" name="Freeform 6"/>
            <p:cNvSpPr/>
            <p:nvPr/>
          </p:nvSpPr>
          <p:spPr bwMode="auto">
            <a:xfrm>
              <a:off x="1670954" y="6385305"/>
              <a:ext cx="75659" cy="75877"/>
            </a:xfrm>
            <a:custGeom>
              <a:avLst/>
              <a:gdLst>
                <a:gd name="T0" fmla="*/ 84 w 84"/>
                <a:gd name="T1" fmla="*/ 42 h 84"/>
                <a:gd name="T2" fmla="*/ 42 w 84"/>
                <a:gd name="T3" fmla="*/ 84 h 84"/>
                <a:gd name="T4" fmla="*/ 0 w 84"/>
                <a:gd name="T5" fmla="*/ 42 h 84"/>
                <a:gd name="T6" fmla="*/ 42 w 84"/>
                <a:gd name="T7" fmla="*/ 0 h 84"/>
                <a:gd name="T8" fmla="*/ 84 w 84"/>
                <a:gd name="T9" fmla="*/ 42 h 84"/>
                <a:gd name="T10" fmla="*/ 84 w 84"/>
                <a:gd name="T11" fmla="*/ 42 h 84"/>
                <a:gd name="T12" fmla="*/ 84 w 84"/>
                <a:gd name="T13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66"/>
                    <a:pt x="65" y="84"/>
                    <a:pt x="42" y="84"/>
                  </a:cubicBezTo>
                  <a:cubicBezTo>
                    <a:pt x="18" y="84"/>
                    <a:pt x="0" y="66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lose/>
                  <a:moveTo>
                    <a:pt x="84" y="42"/>
                  </a:moveTo>
                  <a:cubicBezTo>
                    <a:pt x="84" y="42"/>
                    <a:pt x="84" y="42"/>
                    <a:pt x="84" y="42"/>
                  </a:cubicBezTo>
                </a:path>
              </a:pathLst>
            </a:custGeom>
            <a:solidFill>
              <a:srgbClr val="3FA5FF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68" name="Freeform 7"/>
            <p:cNvSpPr/>
            <p:nvPr/>
          </p:nvSpPr>
          <p:spPr bwMode="auto">
            <a:xfrm>
              <a:off x="1681718" y="5796960"/>
              <a:ext cx="75659" cy="25165"/>
            </a:xfrm>
            <a:custGeom>
              <a:avLst/>
              <a:gdLst>
                <a:gd name="T0" fmla="*/ 70 w 84"/>
                <a:gd name="T1" fmla="*/ 28 h 28"/>
                <a:gd name="T2" fmla="*/ 14 w 84"/>
                <a:gd name="T3" fmla="*/ 28 h 28"/>
                <a:gd name="T4" fmla="*/ 0 w 84"/>
                <a:gd name="T5" fmla="*/ 14 h 28"/>
                <a:gd name="T6" fmla="*/ 14 w 84"/>
                <a:gd name="T7" fmla="*/ 0 h 28"/>
                <a:gd name="T8" fmla="*/ 70 w 84"/>
                <a:gd name="T9" fmla="*/ 0 h 28"/>
                <a:gd name="T10" fmla="*/ 84 w 84"/>
                <a:gd name="T11" fmla="*/ 14 h 28"/>
                <a:gd name="T12" fmla="*/ 70 w 84"/>
                <a:gd name="T13" fmla="*/ 28 h 28"/>
                <a:gd name="T14" fmla="*/ 70 w 84"/>
                <a:gd name="T15" fmla="*/ 28 h 28"/>
                <a:gd name="T16" fmla="*/ 70 w 84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28">
                  <a:moveTo>
                    <a:pt x="70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7" y="0"/>
                    <a:pt x="84" y="6"/>
                    <a:pt x="84" y="14"/>
                  </a:cubicBezTo>
                  <a:cubicBezTo>
                    <a:pt x="84" y="22"/>
                    <a:pt x="77" y="28"/>
                    <a:pt x="70" y="28"/>
                  </a:cubicBezTo>
                  <a:close/>
                  <a:moveTo>
                    <a:pt x="70" y="28"/>
                  </a:moveTo>
                  <a:cubicBezTo>
                    <a:pt x="70" y="28"/>
                    <a:pt x="70" y="28"/>
                    <a:pt x="70" y="28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69" name="Freeform 8"/>
            <p:cNvSpPr/>
            <p:nvPr/>
          </p:nvSpPr>
          <p:spPr bwMode="auto">
            <a:xfrm>
              <a:off x="1795231" y="5796960"/>
              <a:ext cx="45719" cy="25165"/>
            </a:xfrm>
            <a:custGeom>
              <a:avLst/>
              <a:gdLst>
                <a:gd name="T0" fmla="*/ 28 w 42"/>
                <a:gd name="T1" fmla="*/ 28 h 28"/>
                <a:gd name="T2" fmla="*/ 14 w 42"/>
                <a:gd name="T3" fmla="*/ 28 h 28"/>
                <a:gd name="T4" fmla="*/ 0 w 42"/>
                <a:gd name="T5" fmla="*/ 14 h 28"/>
                <a:gd name="T6" fmla="*/ 14 w 42"/>
                <a:gd name="T7" fmla="*/ 0 h 28"/>
                <a:gd name="T8" fmla="*/ 28 w 42"/>
                <a:gd name="T9" fmla="*/ 0 h 28"/>
                <a:gd name="T10" fmla="*/ 42 w 42"/>
                <a:gd name="T11" fmla="*/ 14 h 28"/>
                <a:gd name="T12" fmla="*/ 28 w 42"/>
                <a:gd name="T13" fmla="*/ 28 h 28"/>
                <a:gd name="T14" fmla="*/ 28 w 42"/>
                <a:gd name="T15" fmla="*/ 28 h 28"/>
                <a:gd name="T16" fmla="*/ 28 w 42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8">
                  <a:moveTo>
                    <a:pt x="2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5" y="0"/>
                    <a:pt x="42" y="6"/>
                    <a:pt x="42" y="14"/>
                  </a:cubicBezTo>
                  <a:cubicBezTo>
                    <a:pt x="42" y="22"/>
                    <a:pt x="35" y="28"/>
                    <a:pt x="28" y="28"/>
                  </a:cubicBezTo>
                  <a:close/>
                  <a:moveTo>
                    <a:pt x="28" y="28"/>
                  </a:moveTo>
                  <a:cubicBezTo>
                    <a:pt x="28" y="28"/>
                    <a:pt x="28" y="28"/>
                    <a:pt x="28" y="28"/>
                  </a:cubicBezTo>
                </a:path>
              </a:pathLst>
            </a:custGeom>
            <a:solidFill>
              <a:srgbClr val="424A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0" name="Freeform 9"/>
            <p:cNvSpPr/>
            <p:nvPr/>
          </p:nvSpPr>
          <p:spPr bwMode="auto">
            <a:xfrm>
              <a:off x="2165624" y="5811451"/>
              <a:ext cx="79082" cy="216192"/>
            </a:xfrm>
            <a:custGeom>
              <a:avLst/>
              <a:gdLst>
                <a:gd name="T0" fmla="*/ 15 w 88"/>
                <a:gd name="T1" fmla="*/ 239 h 239"/>
                <a:gd name="T2" fmla="*/ 5 w 88"/>
                <a:gd name="T3" fmla="*/ 235 h 239"/>
                <a:gd name="T4" fmla="*/ 5 w 88"/>
                <a:gd name="T5" fmla="*/ 215 h 239"/>
                <a:gd name="T6" fmla="*/ 5 w 88"/>
                <a:gd name="T7" fmla="*/ 26 h 239"/>
                <a:gd name="T8" fmla="*/ 5 w 88"/>
                <a:gd name="T9" fmla="*/ 6 h 239"/>
                <a:gd name="T10" fmla="*/ 25 w 88"/>
                <a:gd name="T11" fmla="*/ 6 h 239"/>
                <a:gd name="T12" fmla="*/ 25 w 88"/>
                <a:gd name="T13" fmla="*/ 235 h 239"/>
                <a:gd name="T14" fmla="*/ 15 w 88"/>
                <a:gd name="T15" fmla="*/ 239 h 239"/>
                <a:gd name="T16" fmla="*/ 15 w 88"/>
                <a:gd name="T17" fmla="*/ 239 h 239"/>
                <a:gd name="T18" fmla="*/ 15 w 88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239">
                  <a:moveTo>
                    <a:pt x="15" y="239"/>
                  </a:moveTo>
                  <a:cubicBezTo>
                    <a:pt x="11" y="239"/>
                    <a:pt x="8" y="238"/>
                    <a:pt x="5" y="235"/>
                  </a:cubicBezTo>
                  <a:cubicBezTo>
                    <a:pt x="0" y="230"/>
                    <a:pt x="0" y="221"/>
                    <a:pt x="5" y="215"/>
                  </a:cubicBezTo>
                  <a:cubicBezTo>
                    <a:pt x="57" y="163"/>
                    <a:pt x="57" y="78"/>
                    <a:pt x="5" y="26"/>
                  </a:cubicBezTo>
                  <a:cubicBezTo>
                    <a:pt x="0" y="20"/>
                    <a:pt x="0" y="11"/>
                    <a:pt x="5" y="6"/>
                  </a:cubicBezTo>
                  <a:cubicBezTo>
                    <a:pt x="10" y="0"/>
                    <a:pt x="19" y="0"/>
                    <a:pt x="25" y="6"/>
                  </a:cubicBezTo>
                  <a:cubicBezTo>
                    <a:pt x="88" y="69"/>
                    <a:pt x="88" y="172"/>
                    <a:pt x="25" y="235"/>
                  </a:cubicBezTo>
                  <a:cubicBezTo>
                    <a:pt x="22" y="238"/>
                    <a:pt x="19" y="239"/>
                    <a:pt x="15" y="239"/>
                  </a:cubicBezTo>
                  <a:close/>
                  <a:moveTo>
                    <a:pt x="15" y="239"/>
                  </a:moveTo>
                  <a:cubicBezTo>
                    <a:pt x="15" y="239"/>
                    <a:pt x="15" y="239"/>
                    <a:pt x="15" y="239"/>
                  </a:cubicBezTo>
                </a:path>
              </a:pathLst>
            </a:custGeom>
            <a:solidFill>
              <a:srgbClr val="FBB714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1" name="Freeform 10"/>
            <p:cNvSpPr/>
            <p:nvPr/>
          </p:nvSpPr>
          <p:spPr bwMode="auto">
            <a:xfrm>
              <a:off x="2097125" y="5840428"/>
              <a:ext cx="53989" cy="161667"/>
            </a:xfrm>
            <a:custGeom>
              <a:avLst/>
              <a:gdLst>
                <a:gd name="T0" fmla="*/ 15 w 60"/>
                <a:gd name="T1" fmla="*/ 179 h 179"/>
                <a:gd name="T2" fmla="*/ 5 w 60"/>
                <a:gd name="T3" fmla="*/ 175 h 179"/>
                <a:gd name="T4" fmla="*/ 5 w 60"/>
                <a:gd name="T5" fmla="*/ 155 h 179"/>
                <a:gd name="T6" fmla="*/ 32 w 60"/>
                <a:gd name="T7" fmla="*/ 90 h 179"/>
                <a:gd name="T8" fmla="*/ 5 w 60"/>
                <a:gd name="T9" fmla="*/ 25 h 179"/>
                <a:gd name="T10" fmla="*/ 5 w 60"/>
                <a:gd name="T11" fmla="*/ 6 h 179"/>
                <a:gd name="T12" fmla="*/ 25 w 60"/>
                <a:gd name="T13" fmla="*/ 6 h 179"/>
                <a:gd name="T14" fmla="*/ 60 w 60"/>
                <a:gd name="T15" fmla="*/ 90 h 179"/>
                <a:gd name="T16" fmla="*/ 25 w 60"/>
                <a:gd name="T17" fmla="*/ 175 h 179"/>
                <a:gd name="T18" fmla="*/ 15 w 60"/>
                <a:gd name="T19" fmla="*/ 179 h 179"/>
                <a:gd name="T20" fmla="*/ 15 w 60"/>
                <a:gd name="T21" fmla="*/ 179 h 179"/>
                <a:gd name="T22" fmla="*/ 15 w 60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179">
                  <a:moveTo>
                    <a:pt x="15" y="179"/>
                  </a:moveTo>
                  <a:cubicBezTo>
                    <a:pt x="11" y="179"/>
                    <a:pt x="8" y="178"/>
                    <a:pt x="5" y="175"/>
                  </a:cubicBezTo>
                  <a:cubicBezTo>
                    <a:pt x="0" y="170"/>
                    <a:pt x="0" y="161"/>
                    <a:pt x="5" y="155"/>
                  </a:cubicBezTo>
                  <a:cubicBezTo>
                    <a:pt x="22" y="138"/>
                    <a:pt x="32" y="115"/>
                    <a:pt x="32" y="90"/>
                  </a:cubicBezTo>
                  <a:cubicBezTo>
                    <a:pt x="32" y="66"/>
                    <a:pt x="22" y="43"/>
                    <a:pt x="5" y="25"/>
                  </a:cubicBezTo>
                  <a:cubicBezTo>
                    <a:pt x="0" y="20"/>
                    <a:pt x="0" y="11"/>
                    <a:pt x="5" y="6"/>
                  </a:cubicBezTo>
                  <a:cubicBezTo>
                    <a:pt x="11" y="0"/>
                    <a:pt x="19" y="0"/>
                    <a:pt x="25" y="6"/>
                  </a:cubicBezTo>
                  <a:cubicBezTo>
                    <a:pt x="48" y="28"/>
                    <a:pt x="60" y="58"/>
                    <a:pt x="60" y="90"/>
                  </a:cubicBezTo>
                  <a:cubicBezTo>
                    <a:pt x="60" y="122"/>
                    <a:pt x="48" y="152"/>
                    <a:pt x="25" y="175"/>
                  </a:cubicBezTo>
                  <a:cubicBezTo>
                    <a:pt x="22" y="178"/>
                    <a:pt x="19" y="179"/>
                    <a:pt x="15" y="179"/>
                  </a:cubicBezTo>
                  <a:close/>
                  <a:moveTo>
                    <a:pt x="15" y="179"/>
                  </a:moveTo>
                  <a:cubicBezTo>
                    <a:pt x="15" y="179"/>
                    <a:pt x="15" y="179"/>
                    <a:pt x="15" y="179"/>
                  </a:cubicBezTo>
                </a:path>
              </a:pathLst>
            </a:custGeom>
            <a:solidFill>
              <a:srgbClr val="FBB714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2" name="Freeform 11"/>
            <p:cNvSpPr/>
            <p:nvPr/>
          </p:nvSpPr>
          <p:spPr bwMode="auto">
            <a:xfrm>
              <a:off x="1257512" y="5811451"/>
              <a:ext cx="80221" cy="216192"/>
            </a:xfrm>
            <a:custGeom>
              <a:avLst/>
              <a:gdLst>
                <a:gd name="T0" fmla="*/ 73 w 89"/>
                <a:gd name="T1" fmla="*/ 239 h 239"/>
                <a:gd name="T2" fmla="*/ 63 w 89"/>
                <a:gd name="T3" fmla="*/ 235 h 239"/>
                <a:gd name="T4" fmla="*/ 63 w 89"/>
                <a:gd name="T5" fmla="*/ 6 h 239"/>
                <a:gd name="T6" fmla="*/ 83 w 89"/>
                <a:gd name="T7" fmla="*/ 6 h 239"/>
                <a:gd name="T8" fmla="*/ 83 w 89"/>
                <a:gd name="T9" fmla="*/ 26 h 239"/>
                <a:gd name="T10" fmla="*/ 83 w 89"/>
                <a:gd name="T11" fmla="*/ 215 h 239"/>
                <a:gd name="T12" fmla="*/ 83 w 89"/>
                <a:gd name="T13" fmla="*/ 235 h 239"/>
                <a:gd name="T14" fmla="*/ 73 w 89"/>
                <a:gd name="T15" fmla="*/ 239 h 239"/>
                <a:gd name="T16" fmla="*/ 73 w 89"/>
                <a:gd name="T17" fmla="*/ 239 h 239"/>
                <a:gd name="T18" fmla="*/ 73 w 89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239">
                  <a:moveTo>
                    <a:pt x="73" y="239"/>
                  </a:moveTo>
                  <a:cubicBezTo>
                    <a:pt x="70" y="239"/>
                    <a:pt x="66" y="238"/>
                    <a:pt x="63" y="235"/>
                  </a:cubicBezTo>
                  <a:cubicBezTo>
                    <a:pt x="0" y="172"/>
                    <a:pt x="0" y="69"/>
                    <a:pt x="63" y="6"/>
                  </a:cubicBezTo>
                  <a:cubicBezTo>
                    <a:pt x="69" y="0"/>
                    <a:pt x="78" y="0"/>
                    <a:pt x="83" y="6"/>
                  </a:cubicBezTo>
                  <a:cubicBezTo>
                    <a:pt x="89" y="11"/>
                    <a:pt x="89" y="20"/>
                    <a:pt x="83" y="26"/>
                  </a:cubicBezTo>
                  <a:cubicBezTo>
                    <a:pt x="31" y="78"/>
                    <a:pt x="31" y="163"/>
                    <a:pt x="83" y="215"/>
                  </a:cubicBezTo>
                  <a:cubicBezTo>
                    <a:pt x="89" y="221"/>
                    <a:pt x="89" y="230"/>
                    <a:pt x="83" y="235"/>
                  </a:cubicBezTo>
                  <a:cubicBezTo>
                    <a:pt x="80" y="238"/>
                    <a:pt x="77" y="239"/>
                    <a:pt x="73" y="239"/>
                  </a:cubicBezTo>
                  <a:close/>
                  <a:moveTo>
                    <a:pt x="73" y="239"/>
                  </a:moveTo>
                  <a:cubicBezTo>
                    <a:pt x="73" y="239"/>
                    <a:pt x="73" y="239"/>
                    <a:pt x="73" y="239"/>
                  </a:cubicBezTo>
                </a:path>
              </a:pathLst>
            </a:custGeom>
            <a:solidFill>
              <a:srgbClr val="FBB714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3" name="Freeform 12"/>
            <p:cNvSpPr/>
            <p:nvPr/>
          </p:nvSpPr>
          <p:spPr bwMode="auto">
            <a:xfrm>
              <a:off x="1358306" y="5836615"/>
              <a:ext cx="54748" cy="162048"/>
            </a:xfrm>
            <a:custGeom>
              <a:avLst/>
              <a:gdLst>
                <a:gd name="T0" fmla="*/ 45 w 61"/>
                <a:gd name="T1" fmla="*/ 179 h 179"/>
                <a:gd name="T2" fmla="*/ 35 w 61"/>
                <a:gd name="T3" fmla="*/ 175 h 179"/>
                <a:gd name="T4" fmla="*/ 0 w 61"/>
                <a:gd name="T5" fmla="*/ 91 h 179"/>
                <a:gd name="T6" fmla="*/ 35 w 61"/>
                <a:gd name="T7" fmla="*/ 6 h 179"/>
                <a:gd name="T8" fmla="*/ 55 w 61"/>
                <a:gd name="T9" fmla="*/ 6 h 179"/>
                <a:gd name="T10" fmla="*/ 55 w 61"/>
                <a:gd name="T11" fmla="*/ 26 h 179"/>
                <a:gd name="T12" fmla="*/ 28 w 61"/>
                <a:gd name="T13" fmla="*/ 91 h 179"/>
                <a:gd name="T14" fmla="*/ 55 w 61"/>
                <a:gd name="T15" fmla="*/ 155 h 179"/>
                <a:gd name="T16" fmla="*/ 55 w 61"/>
                <a:gd name="T17" fmla="*/ 175 h 179"/>
                <a:gd name="T18" fmla="*/ 45 w 61"/>
                <a:gd name="T19" fmla="*/ 179 h 179"/>
                <a:gd name="T20" fmla="*/ 45 w 61"/>
                <a:gd name="T21" fmla="*/ 179 h 179"/>
                <a:gd name="T22" fmla="*/ 45 w 61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79">
                  <a:moveTo>
                    <a:pt x="45" y="179"/>
                  </a:moveTo>
                  <a:cubicBezTo>
                    <a:pt x="42" y="179"/>
                    <a:pt x="38" y="178"/>
                    <a:pt x="35" y="175"/>
                  </a:cubicBezTo>
                  <a:cubicBezTo>
                    <a:pt x="13" y="153"/>
                    <a:pt x="0" y="123"/>
                    <a:pt x="0" y="91"/>
                  </a:cubicBezTo>
                  <a:cubicBezTo>
                    <a:pt x="0" y="59"/>
                    <a:pt x="13" y="28"/>
                    <a:pt x="35" y="6"/>
                  </a:cubicBezTo>
                  <a:cubicBezTo>
                    <a:pt x="41" y="0"/>
                    <a:pt x="50" y="0"/>
                    <a:pt x="55" y="6"/>
                  </a:cubicBezTo>
                  <a:cubicBezTo>
                    <a:pt x="61" y="11"/>
                    <a:pt x="61" y="20"/>
                    <a:pt x="55" y="26"/>
                  </a:cubicBezTo>
                  <a:cubicBezTo>
                    <a:pt x="38" y="43"/>
                    <a:pt x="28" y="66"/>
                    <a:pt x="28" y="91"/>
                  </a:cubicBezTo>
                  <a:cubicBezTo>
                    <a:pt x="28" y="115"/>
                    <a:pt x="38" y="138"/>
                    <a:pt x="55" y="155"/>
                  </a:cubicBezTo>
                  <a:cubicBezTo>
                    <a:pt x="61" y="161"/>
                    <a:pt x="61" y="170"/>
                    <a:pt x="55" y="175"/>
                  </a:cubicBezTo>
                  <a:cubicBezTo>
                    <a:pt x="52" y="178"/>
                    <a:pt x="49" y="179"/>
                    <a:pt x="45" y="179"/>
                  </a:cubicBezTo>
                  <a:close/>
                  <a:moveTo>
                    <a:pt x="45" y="179"/>
                  </a:moveTo>
                  <a:cubicBezTo>
                    <a:pt x="45" y="179"/>
                    <a:pt x="45" y="179"/>
                    <a:pt x="45" y="179"/>
                  </a:cubicBezTo>
                </a:path>
              </a:pathLst>
            </a:custGeom>
            <a:solidFill>
              <a:srgbClr val="FBB714"/>
            </a:solidFill>
            <a:ln>
              <a:noFill/>
            </a:ln>
          </p:spPr>
          <p:txBody>
            <a:bodyPr anchor="ctr"/>
            <a:lstStyle/>
            <a:p>
              <a:pPr algn="ctr" defTabSz="914332">
                <a:defRPr/>
              </a:pPr>
              <a:endParaRPr sz="1200">
                <a:solidFill>
                  <a:srgbClr val="404040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5" name="man_108188"/>
            <p:cNvSpPr>
              <a:spLocks noChangeAspect="1"/>
            </p:cNvSpPr>
            <p:nvPr/>
          </p:nvSpPr>
          <p:spPr bwMode="auto">
            <a:xfrm>
              <a:off x="2097125" y="606267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3"/>
            </a:solidFill>
            <a:ln w="6350" cap="flat" cmpd="sng" algn="ctr">
              <a:solidFill>
                <a:srgbClr val="5AB546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9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6" name="man_108188"/>
            <p:cNvSpPr>
              <a:spLocks noChangeAspect="1"/>
            </p:cNvSpPr>
            <p:nvPr/>
          </p:nvSpPr>
          <p:spPr bwMode="auto">
            <a:xfrm>
              <a:off x="2270386" y="606267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3"/>
            </a:solidFill>
            <a:ln w="6350" cap="flat" cmpd="sng" algn="ctr">
              <a:solidFill>
                <a:srgbClr val="5AB546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9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77" name="man_108188"/>
            <p:cNvSpPr>
              <a:spLocks noChangeAspect="1"/>
            </p:cNvSpPr>
            <p:nvPr/>
          </p:nvSpPr>
          <p:spPr bwMode="auto">
            <a:xfrm>
              <a:off x="2443647" y="606267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3"/>
            </a:solidFill>
            <a:ln w="6350" cap="flat" cmpd="sng" algn="ctr">
              <a:solidFill>
                <a:srgbClr val="5AB546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9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80" name="man_108188"/>
            <p:cNvSpPr>
              <a:spLocks noChangeAspect="1"/>
            </p:cNvSpPr>
            <p:nvPr/>
          </p:nvSpPr>
          <p:spPr bwMode="auto">
            <a:xfrm>
              <a:off x="2097125" y="630788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3"/>
            </a:solidFill>
            <a:ln w="6350" cap="flat" cmpd="sng" algn="ctr">
              <a:solidFill>
                <a:srgbClr val="5AB546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9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81" name="man_108188"/>
            <p:cNvSpPr>
              <a:spLocks noChangeAspect="1"/>
            </p:cNvSpPr>
            <p:nvPr/>
          </p:nvSpPr>
          <p:spPr bwMode="auto">
            <a:xfrm>
              <a:off x="2270386" y="630788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3"/>
            </a:solidFill>
            <a:ln w="6350" cap="flat" cmpd="sng" algn="ctr"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68000">
                    <a:schemeClr val="accent1">
                      <a:lumMod val="45000"/>
                      <a:lumOff val="55000"/>
                    </a:schemeClr>
                  </a:gs>
                </a:gsLst>
                <a:lin ang="21594000" scaled="0"/>
              </a:gradFill>
              <a:prstDash val="solid"/>
              <a:miter lim="800000"/>
            </a:ln>
            <a:effectLst>
              <a:outerShdw blurRad="12700" dist="12700" dir="5400000" algn="ctr" rotWithShape="0">
                <a:srgbClr val="59B546">
                  <a:lumMod val="50000"/>
                  <a:alpha val="50000"/>
                </a:srgbClr>
              </a:outerShdw>
            </a:effectLst>
          </p:spPr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 defTabSz="685750">
                <a:defRPr/>
              </a:pPr>
              <a:endParaRPr lang="zh-CN" altLang="en-US" sz="1000" kern="0">
                <a:solidFill>
                  <a:srgbClr val="FFFFFF"/>
                </a:solidFill>
                <a:ea typeface="微软雅黑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man_108188"/>
            <p:cNvSpPr>
              <a:spLocks noChangeAspect="1"/>
            </p:cNvSpPr>
            <p:nvPr/>
          </p:nvSpPr>
          <p:spPr bwMode="auto">
            <a:xfrm>
              <a:off x="2443647" y="630788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83" name="man_108188"/>
            <p:cNvSpPr>
              <a:spLocks noChangeAspect="1"/>
            </p:cNvSpPr>
            <p:nvPr/>
          </p:nvSpPr>
          <p:spPr bwMode="auto">
            <a:xfrm>
              <a:off x="2616903" y="630788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84" name="man_108188"/>
            <p:cNvSpPr>
              <a:spLocks noChangeAspect="1"/>
            </p:cNvSpPr>
            <p:nvPr/>
          </p:nvSpPr>
          <p:spPr bwMode="auto">
            <a:xfrm>
              <a:off x="2790160" y="630788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cxnSp>
          <p:nvCxnSpPr>
            <p:cNvPr id="85" name="ExtraShape"/>
            <p:cNvCxnSpPr/>
            <p:nvPr/>
          </p:nvCxnSpPr>
          <p:spPr>
            <a:xfrm>
              <a:off x="2240263" y="5971955"/>
              <a:ext cx="674188" cy="0"/>
            </a:xfrm>
            <a:prstGeom prst="line">
              <a:avLst/>
            </a:prstGeom>
            <a:ln>
              <a:solidFill>
                <a:schemeClr val="tx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man_108188"/>
            <p:cNvSpPr>
              <a:spLocks noChangeAspect="1"/>
            </p:cNvSpPr>
            <p:nvPr/>
          </p:nvSpPr>
          <p:spPr bwMode="auto">
            <a:xfrm>
              <a:off x="2635017" y="606267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87" name="man_108188"/>
            <p:cNvSpPr>
              <a:spLocks noChangeAspect="1"/>
            </p:cNvSpPr>
            <p:nvPr/>
          </p:nvSpPr>
          <p:spPr bwMode="auto">
            <a:xfrm>
              <a:off x="2805728" y="6062670"/>
              <a:ext cx="104036" cy="193117"/>
            </a:xfrm>
            <a:custGeom>
              <a:avLst/>
              <a:gdLst>
                <a:gd name="connsiteX0" fmla="*/ 84138 w 168275"/>
                <a:gd name="connsiteY0" fmla="*/ 106363 h 338138"/>
                <a:gd name="connsiteX1" fmla="*/ 168275 w 168275"/>
                <a:gd name="connsiteY1" fmla="*/ 169574 h 338138"/>
                <a:gd name="connsiteX2" fmla="*/ 168275 w 168275"/>
                <a:gd name="connsiteY2" fmla="*/ 211715 h 338138"/>
                <a:gd name="connsiteX3" fmla="*/ 147241 w 168275"/>
                <a:gd name="connsiteY3" fmla="*/ 232786 h 338138"/>
                <a:gd name="connsiteX4" fmla="*/ 126206 w 168275"/>
                <a:gd name="connsiteY4" fmla="*/ 232786 h 338138"/>
                <a:gd name="connsiteX5" fmla="*/ 126206 w 168275"/>
                <a:gd name="connsiteY5" fmla="*/ 317068 h 338138"/>
                <a:gd name="connsiteX6" fmla="*/ 105172 w 168275"/>
                <a:gd name="connsiteY6" fmla="*/ 338138 h 338138"/>
                <a:gd name="connsiteX7" fmla="*/ 63103 w 168275"/>
                <a:gd name="connsiteY7" fmla="*/ 338138 h 338138"/>
                <a:gd name="connsiteX8" fmla="*/ 42069 w 168275"/>
                <a:gd name="connsiteY8" fmla="*/ 317068 h 338138"/>
                <a:gd name="connsiteX9" fmla="*/ 42069 w 168275"/>
                <a:gd name="connsiteY9" fmla="*/ 232786 h 338138"/>
                <a:gd name="connsiteX10" fmla="*/ 21035 w 168275"/>
                <a:gd name="connsiteY10" fmla="*/ 232786 h 338138"/>
                <a:gd name="connsiteX11" fmla="*/ 0 w 168275"/>
                <a:gd name="connsiteY11" fmla="*/ 211715 h 338138"/>
                <a:gd name="connsiteX12" fmla="*/ 0 w 168275"/>
                <a:gd name="connsiteY12" fmla="*/ 169574 h 338138"/>
                <a:gd name="connsiteX13" fmla="*/ 84138 w 168275"/>
                <a:gd name="connsiteY13" fmla="*/ 106363 h 338138"/>
                <a:gd name="connsiteX14" fmla="*/ 83344 w 168275"/>
                <a:gd name="connsiteY14" fmla="*/ 0 h 338138"/>
                <a:gd name="connsiteX15" fmla="*/ 125413 w 168275"/>
                <a:gd name="connsiteY15" fmla="*/ 42069 h 338138"/>
                <a:gd name="connsiteX16" fmla="*/ 83344 w 168275"/>
                <a:gd name="connsiteY16" fmla="*/ 84138 h 338138"/>
                <a:gd name="connsiteX17" fmla="*/ 41275 w 168275"/>
                <a:gd name="connsiteY17" fmla="*/ 42069 h 338138"/>
                <a:gd name="connsiteX18" fmla="*/ 83344 w 168275"/>
                <a:gd name="connsiteY1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275" h="338138">
                  <a:moveTo>
                    <a:pt x="84138" y="106363"/>
                  </a:moveTo>
                  <a:cubicBezTo>
                    <a:pt x="131465" y="106363"/>
                    <a:pt x="168275" y="134018"/>
                    <a:pt x="168275" y="169574"/>
                  </a:cubicBezTo>
                  <a:cubicBezTo>
                    <a:pt x="168275" y="169574"/>
                    <a:pt x="168275" y="169574"/>
                    <a:pt x="168275" y="211715"/>
                  </a:cubicBezTo>
                  <a:cubicBezTo>
                    <a:pt x="168275" y="223567"/>
                    <a:pt x="159073" y="232786"/>
                    <a:pt x="147241" y="232786"/>
                  </a:cubicBezTo>
                  <a:cubicBezTo>
                    <a:pt x="147241" y="232786"/>
                    <a:pt x="147241" y="232786"/>
                    <a:pt x="126206" y="232786"/>
                  </a:cubicBezTo>
                  <a:cubicBezTo>
                    <a:pt x="126206" y="232786"/>
                    <a:pt x="126206" y="232786"/>
                    <a:pt x="126206" y="317068"/>
                  </a:cubicBezTo>
                  <a:cubicBezTo>
                    <a:pt x="126206" y="328920"/>
                    <a:pt x="117004" y="338138"/>
                    <a:pt x="105172" y="338138"/>
                  </a:cubicBezTo>
                  <a:cubicBezTo>
                    <a:pt x="105172" y="338138"/>
                    <a:pt x="105172" y="338138"/>
                    <a:pt x="63103" y="338138"/>
                  </a:cubicBezTo>
                  <a:cubicBezTo>
                    <a:pt x="51272" y="338138"/>
                    <a:pt x="42069" y="328920"/>
                    <a:pt x="42069" y="317068"/>
                  </a:cubicBezTo>
                  <a:cubicBezTo>
                    <a:pt x="42069" y="317068"/>
                    <a:pt x="42069" y="317068"/>
                    <a:pt x="42069" y="232786"/>
                  </a:cubicBezTo>
                  <a:cubicBezTo>
                    <a:pt x="42069" y="232786"/>
                    <a:pt x="42069" y="232786"/>
                    <a:pt x="21035" y="232786"/>
                  </a:cubicBezTo>
                  <a:cubicBezTo>
                    <a:pt x="9203" y="232786"/>
                    <a:pt x="0" y="223567"/>
                    <a:pt x="0" y="211715"/>
                  </a:cubicBezTo>
                  <a:cubicBezTo>
                    <a:pt x="0" y="211715"/>
                    <a:pt x="0" y="211715"/>
                    <a:pt x="0" y="169574"/>
                  </a:cubicBezTo>
                  <a:cubicBezTo>
                    <a:pt x="0" y="134018"/>
                    <a:pt x="36810" y="106363"/>
                    <a:pt x="84138" y="106363"/>
                  </a:cubicBezTo>
                  <a:close/>
                  <a:moveTo>
                    <a:pt x="83344" y="0"/>
                  </a:moveTo>
                  <a:cubicBezTo>
                    <a:pt x="106578" y="0"/>
                    <a:pt x="125413" y="18835"/>
                    <a:pt x="125413" y="42069"/>
                  </a:cubicBezTo>
                  <a:cubicBezTo>
                    <a:pt x="125413" y="65303"/>
                    <a:pt x="106578" y="84138"/>
                    <a:pt x="83344" y="84138"/>
                  </a:cubicBezTo>
                  <a:cubicBezTo>
                    <a:pt x="60110" y="84138"/>
                    <a:pt x="41275" y="65303"/>
                    <a:pt x="41275" y="42069"/>
                  </a:cubicBezTo>
                  <a:cubicBezTo>
                    <a:pt x="41275" y="18835"/>
                    <a:pt x="60110" y="0"/>
                    <a:pt x="8334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720">
                <a:defRPr/>
              </a:pPr>
              <a:endParaRPr lang="zh-CN" altLang="en-US" sz="700" kern="0">
                <a:solidFill>
                  <a:prstClr val="white"/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cxnSp>
          <p:nvCxnSpPr>
            <p:cNvPr id="88" name="直接连接符 87"/>
            <p:cNvCxnSpPr>
              <a:cxnSpLocks/>
              <a:stCxn id="53" idx="2"/>
              <a:endCxn id="66" idx="4"/>
            </p:cNvCxnSpPr>
            <p:nvPr/>
          </p:nvCxnSpPr>
          <p:spPr>
            <a:xfrm>
              <a:off x="1241033" y="5416381"/>
              <a:ext cx="304470" cy="35541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>
              <a:cxnSpLocks/>
              <a:stCxn id="52" idx="2"/>
              <a:endCxn id="66" idx="6"/>
            </p:cNvCxnSpPr>
            <p:nvPr/>
          </p:nvCxnSpPr>
          <p:spPr>
            <a:xfrm flipH="1">
              <a:off x="1906137" y="5424822"/>
              <a:ext cx="490091" cy="390347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1085791" y="5520265"/>
              <a:ext cx="188670" cy="231581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831324" y="2265230"/>
              <a:ext cx="21417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50">
                <a:defRPr/>
              </a:pPr>
              <a:r>
                <a:rPr kumimoji="1" lang="en-US" altLang="zh-CN" sz="1000" dirty="0">
                  <a:solidFill>
                    <a:schemeClr val="bg2">
                      <a:lumMod val="10000"/>
                    </a:schemeClr>
                  </a:solidFill>
                  <a:ea typeface="微软雅黑"/>
                  <a:sym typeface="Arial" panose="020B0604020202020204" pitchFamily="34" charset="0"/>
                </a:rPr>
                <a:t>Sunset</a:t>
              </a:r>
              <a:r>
                <a:rPr kumimoji="1" lang="zh-CN" altLang="en-US" sz="1000" dirty="0">
                  <a:solidFill>
                    <a:schemeClr val="bg2">
                      <a:lumMod val="10000"/>
                    </a:schemeClr>
                  </a:solidFill>
                  <a:ea typeface="微软雅黑"/>
                  <a:sym typeface="Arial" panose="020B0604020202020204" pitchFamily="34" charset="0"/>
                </a:rPr>
                <a:t> </a:t>
              </a:r>
              <a:r>
                <a:rPr kumimoji="1" lang="en-US" altLang="zh-CN" sz="1000" dirty="0">
                  <a:solidFill>
                    <a:schemeClr val="bg2">
                      <a:lumMod val="10000"/>
                    </a:schemeClr>
                  </a:solidFill>
                  <a:ea typeface="微软雅黑"/>
                  <a:sym typeface="Arial" panose="020B0604020202020204" pitchFamily="34" charset="0"/>
                </a:rPr>
                <a:t>Model</a:t>
              </a:r>
              <a:endParaRPr kumimoji="1" lang="zh-CN" altLang="en-US" sz="1000" dirty="0">
                <a:solidFill>
                  <a:schemeClr val="bg2">
                    <a:lumMod val="10000"/>
                  </a:schemeClr>
                </a:solidFill>
                <a:ea typeface="微软雅黑"/>
                <a:sym typeface="Arial" panose="020B0604020202020204" pitchFamily="34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962847" y="4827304"/>
              <a:ext cx="3803380" cy="1635141"/>
              <a:chOff x="6016786" y="4968763"/>
              <a:chExt cx="1682953" cy="1635141"/>
            </a:xfrm>
          </p:grpSpPr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21063" y="4968763"/>
                <a:ext cx="1678676" cy="76496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</p:pic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16786" y="5848928"/>
                <a:ext cx="1682953" cy="754976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</p:pic>
        </p:grpSp>
        <p:sp>
          <p:nvSpPr>
            <p:cNvPr id="48" name="矩形: 圆角 138"/>
            <p:cNvSpPr/>
            <p:nvPr/>
          </p:nvSpPr>
          <p:spPr>
            <a:xfrm>
              <a:off x="783446" y="1629493"/>
              <a:ext cx="2263804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0">
                  <a:srgbClr val="FFFFFF">
                    <a:lumMod val="9500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lIns="0" rIns="0" anchor="ctr">
              <a:noAutofit/>
            </a:bodyPr>
            <a:lstStyle/>
            <a:p>
              <a:pPr algn="ctr" defTabSz="685148"/>
              <a:r>
                <a:rPr lang="en-US" altLang="zh-CN" sz="1000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Network energy efficiency modeling </a:t>
              </a:r>
              <a:endParaRPr lang="zh-CN" altLang="en-US" sz="1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" name="右箭头 9"/>
            <p:cNvSpPr/>
            <p:nvPr/>
          </p:nvSpPr>
          <p:spPr>
            <a:xfrm>
              <a:off x="3073711" y="2830309"/>
              <a:ext cx="516270" cy="403976"/>
            </a:xfrm>
            <a:prstGeom prst="rightArrow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 rot="10800000">
              <a:off x="3047251" y="5206809"/>
              <a:ext cx="516270" cy="403976"/>
            </a:xfrm>
            <a:prstGeom prst="rightArrow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右弧形箭头 12"/>
            <p:cNvSpPr/>
            <p:nvPr/>
          </p:nvSpPr>
          <p:spPr>
            <a:xfrm>
              <a:off x="7821050" y="3344922"/>
              <a:ext cx="694661" cy="1842415"/>
            </a:xfrm>
            <a:prstGeom prst="curvedLeftArrow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0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5" name="圆角矩形 64">
              <a:extLst>
                <a:ext uri="{FF2B5EF4-FFF2-40B4-BE49-F238E27FC236}">
                  <a16:creationId xmlns:a16="http://schemas.microsoft.com/office/drawing/2014/main" id="{FA0DC776-7DD8-4A27-8E6F-ADE2F3722B10}"/>
                </a:ext>
              </a:extLst>
            </p:cNvPr>
            <p:cNvSpPr/>
            <p:nvPr/>
          </p:nvSpPr>
          <p:spPr>
            <a:xfrm>
              <a:off x="4513317" y="3741752"/>
              <a:ext cx="2816802" cy="303654"/>
            </a:xfrm>
            <a:prstGeom prst="roundRect">
              <a:avLst/>
            </a:prstGeom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1219139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7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4G/5G Cell Traffic KPI </a:t>
              </a:r>
            </a:p>
            <a:p>
              <a:pPr algn="ctr" defTabSz="1219139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7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Prediction Model</a:t>
              </a:r>
              <a:endParaRPr lang="zh-CN" altLang="en-US" sz="7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481735" y="3389396"/>
              <a:ext cx="28886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685307"/>
              <a:r>
                <a:rPr lang="en-US" altLang="zh-CN" sz="1000" kern="0" dirty="0">
                  <a:latin typeface="微软雅黑"/>
                  <a:sym typeface="Arial" panose="020B0604020202020204" pitchFamily="34" charset="0"/>
                </a:rPr>
                <a:t>…</a:t>
              </a:r>
              <a:endParaRPr lang="zh-CN" altLang="en-US" sz="1000" kern="0" dirty="0">
                <a:latin typeface="微软雅黑"/>
                <a:sym typeface="Arial" panose="020B0604020202020204" pitchFamily="34" charset="0"/>
              </a:endParaRPr>
            </a:p>
          </p:txBody>
        </p:sp>
        <p:sp>
          <p:nvSpPr>
            <p:cNvPr id="63" name="矩形: 圆角 138">
              <a:extLst>
                <a:ext uri="{FF2B5EF4-FFF2-40B4-BE49-F238E27FC236}">
                  <a16:creationId xmlns:a16="http://schemas.microsoft.com/office/drawing/2014/main" id="{F9ED751F-DF0C-0745-A15C-13E65B69A372}"/>
                </a:ext>
              </a:extLst>
            </p:cNvPr>
            <p:cNvSpPr/>
            <p:nvPr/>
          </p:nvSpPr>
          <p:spPr>
            <a:xfrm>
              <a:off x="985284" y="2540570"/>
              <a:ext cx="1876191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Network energy efficiency evaluation system</a:t>
              </a:r>
              <a:endParaRPr lang="zh-CN" altLang="en-US" sz="1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4" name="矩形: 圆角 138">
              <a:extLst>
                <a:ext uri="{FF2B5EF4-FFF2-40B4-BE49-F238E27FC236}">
                  <a16:creationId xmlns:a16="http://schemas.microsoft.com/office/drawing/2014/main" id="{24D727B3-3230-2A40-9C67-1CE4F6437307}"/>
                </a:ext>
              </a:extLst>
            </p:cNvPr>
            <p:cNvSpPr/>
            <p:nvPr/>
          </p:nvSpPr>
          <p:spPr>
            <a:xfrm>
              <a:off x="985284" y="3176000"/>
              <a:ext cx="1876191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Energy efficiency model of network </a:t>
              </a:r>
              <a:r>
                <a:rPr lang="en-US" altLang="zh-CN" sz="1000" dirty="0" err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equipments</a:t>
              </a:r>
              <a:endParaRPr lang="zh-CN" altLang="en-US" sz="1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9" name="矩形: 圆角 138">
              <a:extLst>
                <a:ext uri="{FF2B5EF4-FFF2-40B4-BE49-F238E27FC236}">
                  <a16:creationId xmlns:a16="http://schemas.microsoft.com/office/drawing/2014/main" id="{C4742B10-9D47-5F41-A042-7329250C953C}"/>
                </a:ext>
              </a:extLst>
            </p:cNvPr>
            <p:cNvSpPr/>
            <p:nvPr/>
          </p:nvSpPr>
          <p:spPr>
            <a:xfrm>
              <a:off x="4914374" y="1629493"/>
              <a:ext cx="2263804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0">
                  <a:srgbClr val="FFFFFF">
                    <a:lumMod val="9500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lIns="0" rIns="0" anchor="ctr">
              <a:noAutofit/>
            </a:bodyPr>
            <a:lstStyle/>
            <a:p>
              <a:pPr algn="ctr" defTabSz="685148"/>
              <a:r>
                <a:rPr lang="en-US" altLang="zh-CN" sz="1000" ker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Network energy efficiency modeling </a:t>
              </a:r>
              <a:endParaRPr lang="zh-CN" altLang="en-US" sz="1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2" name="矩形: 圆角 138">
              <a:extLst>
                <a:ext uri="{FF2B5EF4-FFF2-40B4-BE49-F238E27FC236}">
                  <a16:creationId xmlns:a16="http://schemas.microsoft.com/office/drawing/2014/main" id="{C59E173F-5C77-B541-8158-8010D5A7A1D6}"/>
                </a:ext>
              </a:extLst>
            </p:cNvPr>
            <p:cNvSpPr/>
            <p:nvPr/>
          </p:nvSpPr>
          <p:spPr>
            <a:xfrm>
              <a:off x="783446" y="4178421"/>
              <a:ext cx="2263804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0">
                  <a:srgbClr val="FFFFFF">
                    <a:lumMod val="9500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lIns="0" rIns="0" anchor="ctr">
              <a:noAutofit/>
            </a:bodyPr>
            <a:lstStyle/>
            <a:p>
              <a:pPr algn="ctr" defTabSz="685148"/>
              <a:r>
                <a:rPr lang="zh-CN" altLang="en-US" sz="1000" ker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5G </a:t>
              </a:r>
              <a:r>
                <a:rPr lang="en-US" altLang="zh-CN" sz="1000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Energy-saving Operation</a:t>
              </a:r>
              <a:endParaRPr lang="zh-CN" altLang="en-US" sz="1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8" name="矩形: 圆角 138">
              <a:extLst>
                <a:ext uri="{FF2B5EF4-FFF2-40B4-BE49-F238E27FC236}">
                  <a16:creationId xmlns:a16="http://schemas.microsoft.com/office/drawing/2014/main" id="{DDF7E5FC-4E72-9745-99E4-D9AF7005CECB}"/>
                </a:ext>
              </a:extLst>
            </p:cNvPr>
            <p:cNvSpPr/>
            <p:nvPr/>
          </p:nvSpPr>
          <p:spPr>
            <a:xfrm>
              <a:off x="4781016" y="4178421"/>
              <a:ext cx="2263804" cy="430124"/>
            </a:xfrm>
            <a:prstGeom prst="roundRect">
              <a:avLst>
                <a:gd name="adj" fmla="val 8207"/>
              </a:avLst>
            </a:prstGeom>
            <a:gradFill>
              <a:gsLst>
                <a:gs pos="0">
                  <a:srgbClr val="FFFFFF">
                    <a:lumMod val="95000"/>
                  </a:srgb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txBody>
            <a:bodyPr wrap="square" lIns="0" rIns="0" anchor="ctr">
              <a:noAutofit/>
            </a:bodyPr>
            <a:lstStyle/>
            <a:p>
              <a:pPr algn="ctr" defTabSz="685148"/>
              <a:r>
                <a:rPr lang="en-US" altLang="zh-CN" sz="1000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Energy-saving Scheme Generation </a:t>
              </a:r>
              <a:endParaRPr lang="zh-CN" altLang="en-US" sz="1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0" name="圆角矩形 148">
              <a:extLst>
                <a:ext uri="{FF2B5EF4-FFF2-40B4-BE49-F238E27FC236}">
                  <a16:creationId xmlns:a16="http://schemas.microsoft.com/office/drawing/2014/main" id="{89227D57-B4C8-104F-9721-6A7D49DF6CF1}"/>
                </a:ext>
              </a:extLst>
            </p:cNvPr>
            <p:cNvSpPr/>
            <p:nvPr/>
          </p:nvSpPr>
          <p:spPr>
            <a:xfrm>
              <a:off x="4067627" y="2357254"/>
              <a:ext cx="1089344" cy="422434"/>
            </a:xfrm>
            <a:prstGeom prst="roundRect">
              <a:avLst>
                <a:gd name="adj" fmla="val 4870"/>
              </a:avLst>
            </a:prstGeom>
            <a:gradFill>
              <a:gsLst>
                <a:gs pos="100000">
                  <a:schemeClr val="accent1">
                    <a:lumMod val="60000"/>
                    <a:lumOff val="40000"/>
                  </a:schemeClr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圆角矩形 148">
              <a:extLst>
                <a:ext uri="{FF2B5EF4-FFF2-40B4-BE49-F238E27FC236}">
                  <a16:creationId xmlns:a16="http://schemas.microsoft.com/office/drawing/2014/main" id="{37301AF8-6CE1-7C42-BB74-85F484EA9B9D}"/>
                </a:ext>
              </a:extLst>
            </p:cNvPr>
            <p:cNvSpPr/>
            <p:nvPr/>
          </p:nvSpPr>
          <p:spPr>
            <a:xfrm>
              <a:off x="5341256" y="2357254"/>
              <a:ext cx="1089344" cy="422434"/>
            </a:xfrm>
            <a:prstGeom prst="roundRect">
              <a:avLst>
                <a:gd name="adj" fmla="val 4870"/>
              </a:avLst>
            </a:prstGeom>
            <a:gradFill>
              <a:gsLst>
                <a:gs pos="0">
                  <a:srgbClr val="9CDB79"/>
                </a:gs>
                <a:gs pos="80000">
                  <a:srgbClr val="5AB546"/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圆角矩形 148">
              <a:extLst>
                <a:ext uri="{FF2B5EF4-FFF2-40B4-BE49-F238E27FC236}">
                  <a16:creationId xmlns:a16="http://schemas.microsoft.com/office/drawing/2014/main" id="{92BB2069-29BC-CE41-818B-812689F2DD85}"/>
                </a:ext>
              </a:extLst>
            </p:cNvPr>
            <p:cNvSpPr/>
            <p:nvPr/>
          </p:nvSpPr>
          <p:spPr>
            <a:xfrm>
              <a:off x="6647541" y="2357254"/>
              <a:ext cx="1089344" cy="422434"/>
            </a:xfrm>
            <a:prstGeom prst="roundRect">
              <a:avLst>
                <a:gd name="adj" fmla="val 4870"/>
              </a:avLst>
            </a:prstGeom>
            <a:gradFill>
              <a:gsLst>
                <a:gs pos="0">
                  <a:srgbClr val="EE770B">
                    <a:lumMod val="60000"/>
                    <a:lumOff val="40000"/>
                  </a:srgbClr>
                </a:gs>
                <a:gs pos="100000">
                  <a:schemeClr val="accent2"/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27146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600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3" name="圆角矩形 148">
              <a:extLst>
                <a:ext uri="{FF2B5EF4-FFF2-40B4-BE49-F238E27FC236}">
                  <a16:creationId xmlns:a16="http://schemas.microsoft.com/office/drawing/2014/main" id="{33894D90-03E3-5747-ABEE-FAE5A927DC17}"/>
                </a:ext>
              </a:extLst>
            </p:cNvPr>
            <p:cNvSpPr/>
            <p:nvPr/>
          </p:nvSpPr>
          <p:spPr>
            <a:xfrm>
              <a:off x="4067627" y="2810326"/>
              <a:ext cx="1089344" cy="807427"/>
            </a:xfrm>
            <a:prstGeom prst="roundRect">
              <a:avLst>
                <a:gd name="adj" fmla="val 487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32000"/>
                  </a:schemeClr>
                </a:gs>
                <a:gs pos="82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圆角矩形 148">
              <a:extLst>
                <a:ext uri="{FF2B5EF4-FFF2-40B4-BE49-F238E27FC236}">
                  <a16:creationId xmlns:a16="http://schemas.microsoft.com/office/drawing/2014/main" id="{8B6D845D-087D-D94C-84C3-4C7E8DFA517B}"/>
                </a:ext>
              </a:extLst>
            </p:cNvPr>
            <p:cNvSpPr/>
            <p:nvPr/>
          </p:nvSpPr>
          <p:spPr>
            <a:xfrm>
              <a:off x="5341256" y="2810326"/>
              <a:ext cx="1089344" cy="807427"/>
            </a:xfrm>
            <a:prstGeom prst="roundRect">
              <a:avLst>
                <a:gd name="adj" fmla="val 4870"/>
              </a:avLst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  <a:alpha val="50000"/>
                  </a:schemeClr>
                </a:gs>
                <a:gs pos="80000">
                  <a:schemeClr val="accent3">
                    <a:lumMod val="60000"/>
                    <a:lumOff val="40000"/>
                    <a:alpha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圆角矩形 148">
              <a:extLst>
                <a:ext uri="{FF2B5EF4-FFF2-40B4-BE49-F238E27FC236}">
                  <a16:creationId xmlns:a16="http://schemas.microsoft.com/office/drawing/2014/main" id="{BDAD8BEE-B169-5E46-86E7-9DA269633CBF}"/>
                </a:ext>
              </a:extLst>
            </p:cNvPr>
            <p:cNvSpPr/>
            <p:nvPr/>
          </p:nvSpPr>
          <p:spPr>
            <a:xfrm>
              <a:off x="6647541" y="2810326"/>
              <a:ext cx="1089344" cy="807427"/>
            </a:xfrm>
            <a:prstGeom prst="roundRect">
              <a:avLst>
                <a:gd name="adj" fmla="val 4870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45000"/>
                  </a:schemeClr>
                </a:gs>
                <a:gs pos="79000">
                  <a:schemeClr val="accent2">
                    <a:alpha val="4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91435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31" name="图示 30"/>
            <p:cNvGraphicFramePr/>
            <p:nvPr>
              <p:extLst>
                <p:ext uri="{D42A27DB-BD31-4B8C-83A1-F6EECF244321}">
                  <p14:modId xmlns:p14="http://schemas.microsoft.com/office/powerpoint/2010/main" val="50438104"/>
                </p:ext>
              </p:extLst>
            </p:nvPr>
          </p:nvGraphicFramePr>
          <p:xfrm>
            <a:off x="4015506" y="2145780"/>
            <a:ext cx="3740841" cy="16899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BA383E8B-336D-894B-9E05-5DC2F947F4AC}"/>
                </a:ext>
              </a:extLst>
            </p:cNvPr>
            <p:cNvSpPr/>
            <p:nvPr/>
          </p:nvSpPr>
          <p:spPr>
            <a:xfrm>
              <a:off x="1507074" y="6106979"/>
              <a:ext cx="399063" cy="241589"/>
            </a:xfrm>
            <a:prstGeom prst="rect">
              <a:avLst/>
            </a:prstGeom>
            <a:solidFill>
              <a:schemeClr val="accent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721360"/>
              <a:endParaRPr kumimoji="1" lang="zh-CN" altLang="en-US" sz="400" kern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  <a:latin typeface="Open Sans" panose="020B0606030504020204" pitchFamily="34" charset="0"/>
                <a:ea typeface="思源黑体 CN Normal" panose="020B0400000000000000" pitchFamily="34" charset="-122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A8B9975D-F066-8E40-AFB8-5DB0ABA046A3}"/>
                </a:ext>
              </a:extLst>
            </p:cNvPr>
            <p:cNvSpPr/>
            <p:nvPr/>
          </p:nvSpPr>
          <p:spPr>
            <a:xfrm>
              <a:off x="1507074" y="5937796"/>
              <a:ext cx="399063" cy="176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721360"/>
              <a:endParaRPr kumimoji="1" lang="zh-CN" altLang="en-US" sz="400" kern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  <a:latin typeface="Open Sans" panose="020B0606030504020204" pitchFamily="34" charset="0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18" name="矩形 117">
            <a:extLst>
              <a:ext uri="{FF2B5EF4-FFF2-40B4-BE49-F238E27FC236}">
                <a16:creationId xmlns:a16="http://schemas.microsoft.com/office/drawing/2014/main" id="{E280AE86-7A26-E04D-960A-9AFF6BA9B6E8}"/>
              </a:ext>
            </a:extLst>
          </p:cNvPr>
          <p:cNvSpPr/>
          <p:nvPr/>
        </p:nvSpPr>
        <p:spPr>
          <a:xfrm>
            <a:off x="528000" y="1093299"/>
            <a:ext cx="115441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ea typeface="Microsoft YaHei" panose="020B0503020204020204" pitchFamily="34" charset="-122"/>
              </a:rPr>
              <a:t>The model has been integrated into our network energy-saving system and </a:t>
            </a:r>
            <a:r>
              <a:rPr lang="en-US" altLang="zh-CN" sz="1600">
                <a:ea typeface="Microsoft YaHei" panose="020B0503020204020204" pitchFamily="34" charset="-122"/>
              </a:rPr>
              <a:t>applied on </a:t>
            </a:r>
            <a:r>
              <a:rPr lang="en-US" altLang="zh-CN" sz="1600" dirty="0">
                <a:ea typeface="Microsoft YaHei" panose="020B0503020204020204" pitchFamily="34" charset="-122"/>
              </a:rPr>
              <a:t>5G network of </a:t>
            </a:r>
            <a:r>
              <a:rPr lang="en-US" altLang="zh-CN" sz="1600" dirty="0" err="1">
                <a:ea typeface="Microsoft YaHei" panose="020B0503020204020204" pitchFamily="34" charset="-122"/>
              </a:rPr>
              <a:t>JiangSu</a:t>
            </a:r>
            <a:r>
              <a:rPr lang="en-US" altLang="zh-CN" sz="1600" dirty="0">
                <a:ea typeface="Microsoft YaHei" panose="020B0503020204020204" pitchFamily="34" charset="-122"/>
              </a:rPr>
              <a:t> Province, China .Our proposal for </a:t>
            </a:r>
            <a:r>
              <a:rPr lang="en-US" altLang="zh-CN" sz="1600" dirty="0" err="1">
                <a:ea typeface="Microsoft YaHei" panose="020B0503020204020204" pitchFamily="34" charset="-122"/>
              </a:rPr>
              <a:t>M.resm</a:t>
            </a:r>
            <a:r>
              <a:rPr lang="en-US" altLang="zh-CN" sz="1600" dirty="0">
                <a:ea typeface="Microsoft YaHei" panose="020B0503020204020204" pitchFamily="34" charset="-122"/>
              </a:rPr>
              <a:t>-AI has been approved by ITU.</a:t>
            </a:r>
          </a:p>
        </p:txBody>
      </p:sp>
      <p:graphicFrame>
        <p:nvGraphicFramePr>
          <p:cNvPr id="74" name="对象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061108"/>
              </p:ext>
            </p:extLst>
          </p:nvPr>
        </p:nvGraphicFramePr>
        <p:xfrm>
          <a:off x="7518436" y="3792733"/>
          <a:ext cx="4475090" cy="230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Visio" r:id="rId11" imgW="12591350" imgH="5686737" progId="Visio.Drawing.11">
                  <p:embed/>
                </p:oleObj>
              </mc:Choice>
              <mc:Fallback>
                <p:oleObj name="Visio" r:id="rId11" imgW="12591350" imgH="5686737" progId="Visio.Drawing.11">
                  <p:embed/>
                  <p:pic>
                    <p:nvPicPr>
                      <p:cNvPr id="63" name="对象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8436" y="3792733"/>
                        <a:ext cx="4475090" cy="23021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8" name="图片 7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6483" y="2179140"/>
            <a:ext cx="4149609" cy="988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3" name="矩形 92"/>
          <p:cNvSpPr/>
          <p:nvPr/>
        </p:nvSpPr>
        <p:spPr>
          <a:xfrm>
            <a:off x="7866461" y="3371477"/>
            <a:ext cx="3772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1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Energy saving for different type of base station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99234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>
            <a:extLst>
              <a:ext uri="{FF2B5EF4-FFF2-40B4-BE49-F238E27FC236}">
                <a16:creationId xmlns:a16="http://schemas.microsoft.com/office/drawing/2014/main" id="{7C68CE02-F31D-094B-BC51-1561631E5848}"/>
              </a:ext>
            </a:extLst>
          </p:cNvPr>
          <p:cNvSpPr/>
          <p:nvPr/>
        </p:nvSpPr>
        <p:spPr>
          <a:xfrm>
            <a:off x="6118760" y="4321360"/>
            <a:ext cx="3937094" cy="2450764"/>
          </a:xfrm>
          <a:prstGeom prst="roundRect">
            <a:avLst>
              <a:gd name="adj" fmla="val 268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8" name="圆角矩形标注 138">
            <a:extLst>
              <a:ext uri="{FF2B5EF4-FFF2-40B4-BE49-F238E27FC236}">
                <a16:creationId xmlns:a16="http://schemas.microsoft.com/office/drawing/2014/main" id="{ED59F8DD-B58B-DF44-86B8-7933E9912F78}"/>
              </a:ext>
            </a:extLst>
          </p:cNvPr>
          <p:cNvSpPr/>
          <p:nvPr/>
        </p:nvSpPr>
        <p:spPr bwMode="auto">
          <a:xfrm>
            <a:off x="6232998" y="4432943"/>
            <a:ext cx="3669210" cy="1953946"/>
          </a:xfrm>
          <a:prstGeom prst="roundRect">
            <a:avLst>
              <a:gd name="adj" fmla="val 2382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1FE493ED-4128-C64A-B4E6-812738F9E3DD}"/>
              </a:ext>
            </a:extLst>
          </p:cNvPr>
          <p:cNvSpPr/>
          <p:nvPr/>
        </p:nvSpPr>
        <p:spPr>
          <a:xfrm>
            <a:off x="1834627" y="4321360"/>
            <a:ext cx="3937094" cy="2450764"/>
          </a:xfrm>
          <a:prstGeom prst="roundRect">
            <a:avLst>
              <a:gd name="adj" fmla="val 268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30" name="圆角矩形标注 138">
            <a:extLst>
              <a:ext uri="{FF2B5EF4-FFF2-40B4-BE49-F238E27FC236}">
                <a16:creationId xmlns:a16="http://schemas.microsoft.com/office/drawing/2014/main" id="{1021CFAD-BB4F-B848-81F1-F0A5336ED334}"/>
              </a:ext>
            </a:extLst>
          </p:cNvPr>
          <p:cNvSpPr/>
          <p:nvPr/>
        </p:nvSpPr>
        <p:spPr bwMode="auto">
          <a:xfrm>
            <a:off x="1948865" y="4432943"/>
            <a:ext cx="3669210" cy="1953946"/>
          </a:xfrm>
          <a:prstGeom prst="roundRect">
            <a:avLst>
              <a:gd name="adj" fmla="val 2382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232185CB-63C2-1B48-ADF0-3A26704B2616}"/>
              </a:ext>
            </a:extLst>
          </p:cNvPr>
          <p:cNvSpPr/>
          <p:nvPr/>
        </p:nvSpPr>
        <p:spPr>
          <a:xfrm>
            <a:off x="6118760" y="1696694"/>
            <a:ext cx="3937094" cy="2450764"/>
          </a:xfrm>
          <a:prstGeom prst="roundRect">
            <a:avLst>
              <a:gd name="adj" fmla="val 268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6" name="圆角矩形标注 138">
            <a:extLst>
              <a:ext uri="{FF2B5EF4-FFF2-40B4-BE49-F238E27FC236}">
                <a16:creationId xmlns:a16="http://schemas.microsoft.com/office/drawing/2014/main" id="{3E9EC1AE-1E46-4649-9D72-97EA0F6E5DBB}"/>
              </a:ext>
            </a:extLst>
          </p:cNvPr>
          <p:cNvSpPr/>
          <p:nvPr/>
        </p:nvSpPr>
        <p:spPr bwMode="auto">
          <a:xfrm>
            <a:off x="6232998" y="2079211"/>
            <a:ext cx="3669210" cy="1953946"/>
          </a:xfrm>
          <a:prstGeom prst="roundRect">
            <a:avLst>
              <a:gd name="adj" fmla="val 2382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CF164994-44A4-A248-B347-2034DE74802B}"/>
              </a:ext>
            </a:extLst>
          </p:cNvPr>
          <p:cNvSpPr/>
          <p:nvPr/>
        </p:nvSpPr>
        <p:spPr>
          <a:xfrm>
            <a:off x="1834627" y="1696694"/>
            <a:ext cx="3937094" cy="2450764"/>
          </a:xfrm>
          <a:prstGeom prst="roundRect">
            <a:avLst>
              <a:gd name="adj" fmla="val 268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2" name="圆角矩形标注 138">
            <a:extLst>
              <a:ext uri="{FF2B5EF4-FFF2-40B4-BE49-F238E27FC236}">
                <a16:creationId xmlns:a16="http://schemas.microsoft.com/office/drawing/2014/main" id="{64910239-7C3F-B346-89C0-47B1A7641038}"/>
              </a:ext>
            </a:extLst>
          </p:cNvPr>
          <p:cNvSpPr/>
          <p:nvPr/>
        </p:nvSpPr>
        <p:spPr bwMode="auto">
          <a:xfrm>
            <a:off x="1948865" y="2079211"/>
            <a:ext cx="3669210" cy="1953946"/>
          </a:xfrm>
          <a:prstGeom prst="roundRect">
            <a:avLst>
              <a:gd name="adj" fmla="val 2382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43" name="矩形 42"/>
          <p:cNvSpPr/>
          <p:nvPr/>
        </p:nvSpPr>
        <p:spPr>
          <a:xfrm>
            <a:off x="528000" y="1093299"/>
            <a:ext cx="115441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ea typeface="Microsoft YaHei" panose="020B0503020204020204" pitchFamily="34" charset="-122"/>
              </a:rPr>
              <a:t>The 4G/5G cell traffic KPI forecast model will be widely applied on intelligent 5g network operation and maintenance products.</a:t>
            </a: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1479ABEA-DD29-4929-9A23-07975F42079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0210" y="4483406"/>
            <a:ext cx="3442565" cy="1853415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6D638FCF-451A-4C6B-B42C-E5DDA0B7E56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81060" y="2095214"/>
            <a:ext cx="3404820" cy="1920464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C9E5A089-7123-4845-A334-E30988DA608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44368" y="2172594"/>
            <a:ext cx="3259853" cy="1737131"/>
          </a:xfrm>
          <a:prstGeom prst="rect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6F82BB42-58D6-4B64-B68F-B5C0ED89164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44892" y="4485150"/>
            <a:ext cx="3287861" cy="18068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64076" y="6401446"/>
            <a:ext cx="3536546" cy="33855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 err="1"/>
              <a:t>Custmer</a:t>
            </a:r>
            <a:r>
              <a:rPr lang="en-US" altLang="zh-CN" sz="1600" b="1" dirty="0"/>
              <a:t> Experience  M</a:t>
            </a:r>
            <a:r>
              <a:rPr lang="en-GB" altLang="zh-CN" sz="1600" b="1" dirty="0" err="1"/>
              <a:t>anagement</a:t>
            </a:r>
            <a:endParaRPr lang="zh-CN" altLang="en-US" sz="1600" b="1" dirty="0"/>
          </a:p>
        </p:txBody>
      </p:sp>
      <p:sp>
        <p:nvSpPr>
          <p:cNvPr id="45" name="矩形 44"/>
          <p:cNvSpPr/>
          <p:nvPr/>
        </p:nvSpPr>
        <p:spPr>
          <a:xfrm>
            <a:off x="2415466" y="1738503"/>
            <a:ext cx="2844048" cy="33855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/>
              <a:t>Network Qualify Evaluation</a:t>
            </a:r>
          </a:p>
        </p:txBody>
      </p:sp>
      <p:sp>
        <p:nvSpPr>
          <p:cNvPr id="46" name="矩形 45"/>
          <p:cNvSpPr/>
          <p:nvPr/>
        </p:nvSpPr>
        <p:spPr>
          <a:xfrm>
            <a:off x="6689784" y="1738503"/>
            <a:ext cx="2855269" cy="33855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/>
              <a:t>Cell</a:t>
            </a:r>
            <a:r>
              <a:rPr lang="en-GB" altLang="zh-CN" sz="1600" b="1" dirty="0"/>
              <a:t> </a:t>
            </a:r>
            <a:r>
              <a:rPr lang="en-US" altLang="zh-CN" sz="1600" b="1" dirty="0"/>
              <a:t>C</a:t>
            </a:r>
            <a:r>
              <a:rPr lang="en-GB" altLang="zh-CN" sz="1600" b="1" dirty="0"/>
              <a:t>overage </a:t>
            </a:r>
            <a:r>
              <a:rPr lang="en-US" altLang="zh-CN" sz="1600" b="1" dirty="0"/>
              <a:t>O</a:t>
            </a:r>
            <a:r>
              <a:rPr lang="en-GB" altLang="zh-CN" sz="1600" b="1" dirty="0" err="1"/>
              <a:t>ptimization</a:t>
            </a:r>
            <a:endParaRPr lang="zh-CN" altLang="en-US" sz="1600" b="1" dirty="0"/>
          </a:p>
        </p:txBody>
      </p:sp>
      <p:sp>
        <p:nvSpPr>
          <p:cNvPr id="47" name="矩形 46"/>
          <p:cNvSpPr/>
          <p:nvPr/>
        </p:nvSpPr>
        <p:spPr>
          <a:xfrm>
            <a:off x="6525678" y="6401446"/>
            <a:ext cx="3055645" cy="33855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/>
              <a:t>Radio</a:t>
            </a:r>
            <a:r>
              <a:rPr lang="en-GB" altLang="zh-CN" sz="1600" b="1" dirty="0"/>
              <a:t> </a:t>
            </a:r>
            <a:r>
              <a:rPr lang="en-US" altLang="zh-CN" sz="1600" b="1" dirty="0"/>
              <a:t>R</a:t>
            </a:r>
            <a:r>
              <a:rPr lang="en-GB" altLang="zh-CN" sz="1600" b="1" dirty="0" err="1"/>
              <a:t>esource</a:t>
            </a:r>
            <a:r>
              <a:rPr lang="en-GB" altLang="zh-CN" sz="1600" b="1" dirty="0"/>
              <a:t> </a:t>
            </a:r>
            <a:r>
              <a:rPr lang="en-US" altLang="zh-CN" sz="1600" b="1" dirty="0"/>
              <a:t>M</a:t>
            </a:r>
            <a:r>
              <a:rPr lang="en-GB" altLang="zh-CN" sz="1600" b="1" dirty="0" err="1"/>
              <a:t>anagement</a:t>
            </a:r>
            <a:endParaRPr lang="zh-CN" altLang="en-US" sz="16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F9A4CB-E22F-8144-A1CF-2D9D323B09D5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ea typeface="Microsoft YaHei" panose="020B0503020204020204" pitchFamily="34" charset="-122"/>
              </a:rPr>
              <a:t>Achievement(3): More Applications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31" name="圆角矩形 148">
            <a:extLst>
              <a:ext uri="{FF2B5EF4-FFF2-40B4-BE49-F238E27FC236}">
                <a16:creationId xmlns:a16="http://schemas.microsoft.com/office/drawing/2014/main" id="{6A2A32C2-35EC-B84B-9E26-596C67A52983}"/>
              </a:ext>
            </a:extLst>
          </p:cNvPr>
          <p:cNvSpPr/>
          <p:nvPr/>
        </p:nvSpPr>
        <p:spPr>
          <a:xfrm>
            <a:off x="4410113" y="3650981"/>
            <a:ext cx="3259853" cy="994498"/>
          </a:xfrm>
          <a:prstGeom prst="roundRect">
            <a:avLst>
              <a:gd name="adj" fmla="val 14171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32000"/>
                </a:schemeClr>
              </a:gs>
              <a:gs pos="82000">
                <a:schemeClr val="accent1">
                  <a:lumMod val="60000"/>
                  <a:lumOff val="4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48">
            <a:extLst>
              <a:ext uri="{FF2B5EF4-FFF2-40B4-BE49-F238E27FC236}">
                <a16:creationId xmlns:a16="http://schemas.microsoft.com/office/drawing/2014/main" id="{4BC463B3-650B-A849-8BC0-4E28E82A478F}"/>
              </a:ext>
            </a:extLst>
          </p:cNvPr>
          <p:cNvSpPr/>
          <p:nvPr/>
        </p:nvSpPr>
        <p:spPr>
          <a:xfrm>
            <a:off x="4537394" y="3780720"/>
            <a:ext cx="3005292" cy="723800"/>
          </a:xfrm>
          <a:prstGeom prst="roundRect">
            <a:avLst>
              <a:gd name="adj" fmla="val 12271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圆角矩形 111">
            <a:extLst>
              <a:ext uri="{FF2B5EF4-FFF2-40B4-BE49-F238E27FC236}">
                <a16:creationId xmlns:a16="http://schemas.microsoft.com/office/drawing/2014/main" id="{FA0DC776-7DD8-4A27-8E6F-ADE2F3722B10}"/>
              </a:ext>
            </a:extLst>
          </p:cNvPr>
          <p:cNvSpPr/>
          <p:nvPr/>
        </p:nvSpPr>
        <p:spPr>
          <a:xfrm>
            <a:off x="4775136" y="3300141"/>
            <a:ext cx="2586560" cy="165998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385754">
              <a:defRPr/>
            </a:pPr>
            <a:r>
              <a:rPr lang="en-US" altLang="zh-CN" b="1" dirty="0">
                <a:solidFill>
                  <a:schemeClr val="bg1"/>
                </a:solidFill>
              </a:rPr>
              <a:t>4G/5G Cell Traffic KPI Forecast Model</a:t>
            </a:r>
            <a:endParaRPr lang="zh-CN" altLang="en-US" b="1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14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>
            <a:extLst>
              <a:ext uri="{FF2B5EF4-FFF2-40B4-BE49-F238E27FC236}">
                <a16:creationId xmlns:a16="http://schemas.microsoft.com/office/drawing/2014/main" id="{A2CD4918-60A1-764E-99E0-047D1983FB67}"/>
              </a:ext>
            </a:extLst>
          </p:cNvPr>
          <p:cNvSpPr/>
          <p:nvPr/>
        </p:nvSpPr>
        <p:spPr>
          <a:xfrm>
            <a:off x="4697431" y="3764693"/>
            <a:ext cx="6815016" cy="2784790"/>
          </a:xfrm>
          <a:prstGeom prst="roundRect">
            <a:avLst>
              <a:gd name="adj" fmla="val 4175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8" name="圆角矩形标注 138">
            <a:extLst>
              <a:ext uri="{FF2B5EF4-FFF2-40B4-BE49-F238E27FC236}">
                <a16:creationId xmlns:a16="http://schemas.microsoft.com/office/drawing/2014/main" id="{F98E9BE6-82C6-DA44-8626-A0F55229077A}"/>
              </a:ext>
            </a:extLst>
          </p:cNvPr>
          <p:cNvSpPr/>
          <p:nvPr/>
        </p:nvSpPr>
        <p:spPr bwMode="auto">
          <a:xfrm>
            <a:off x="4829461" y="3902654"/>
            <a:ext cx="6530921" cy="2518086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A3125F0-7679-3E4D-897C-1FCCC2ACD59A}"/>
              </a:ext>
            </a:extLst>
          </p:cNvPr>
          <p:cNvSpPr/>
          <p:nvPr/>
        </p:nvSpPr>
        <p:spPr>
          <a:xfrm>
            <a:off x="4697431" y="1032102"/>
            <a:ext cx="6815016" cy="2528517"/>
          </a:xfrm>
          <a:prstGeom prst="roundRect">
            <a:avLst>
              <a:gd name="adj" fmla="val 524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10" name="圆角矩形标注 138">
            <a:extLst>
              <a:ext uri="{FF2B5EF4-FFF2-40B4-BE49-F238E27FC236}">
                <a16:creationId xmlns:a16="http://schemas.microsoft.com/office/drawing/2014/main" id="{B326CE62-6A99-3D48-9115-DC7885B88EDB}"/>
              </a:ext>
            </a:extLst>
          </p:cNvPr>
          <p:cNvSpPr/>
          <p:nvPr/>
        </p:nvSpPr>
        <p:spPr bwMode="auto">
          <a:xfrm>
            <a:off x="4829461" y="1170063"/>
            <a:ext cx="6530921" cy="2230789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C98784-620C-49A6-8593-D019D22C5A9C}"/>
              </a:ext>
            </a:extLst>
          </p:cNvPr>
          <p:cNvSpPr txBox="1"/>
          <p:nvPr/>
        </p:nvSpPr>
        <p:spPr>
          <a:xfrm>
            <a:off x="493322" y="1161918"/>
            <a:ext cx="3804859" cy="33424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Optimize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network architecture on real data with commonly-used network components such as convolutions, recursive layers,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dilated convolutions or Transformer-like structures.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Perform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Space-Time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forecasting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with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spatial information of cells.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D2A7BD-B399-4C1E-84AD-62EC3E49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528" y="4066590"/>
            <a:ext cx="5501390" cy="22127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5CFD6F-3768-9043-81CB-050D0242B179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Outlook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37210A-95C7-440D-BBF0-055CCC57B478}"/>
              </a:ext>
            </a:extLst>
          </p:cNvPr>
          <p:cNvSpPr txBox="1"/>
          <p:nvPr/>
        </p:nvSpPr>
        <p:spPr>
          <a:xfrm>
            <a:off x="4829462" y="3310612"/>
            <a:ext cx="6682986" cy="263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600" kern="1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宋体" panose="02010600030101010101" pitchFamily="2" charset="-122"/>
              </a:rPr>
              <a:t>Zhou H ,  Zhang S ,  Peng J , et al. Informer: Beyond Efficient Transformer for Long Sequence Time-Series Forecasting[J].  2020. </a:t>
            </a:r>
            <a:endParaRPr lang="zh-CN" altLang="zh-CN" sz="300" kern="100" dirty="0">
              <a:solidFill>
                <a:schemeClr val="bg1">
                  <a:lumMod val="50000"/>
                </a:schemeClr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33E223-A29E-4808-A764-DE04D4771882}"/>
              </a:ext>
            </a:extLst>
          </p:cNvPr>
          <p:cNvSpPr txBox="1"/>
          <p:nvPr/>
        </p:nvSpPr>
        <p:spPr>
          <a:xfrm>
            <a:off x="4829461" y="6392779"/>
            <a:ext cx="681501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Wu Z ,  Pan S ,  Chen F , et al. A Comprehensive Survey on Graph Neural Networks[J]. IEEE Transactions on Neural Networks and Learning Systems, 2019.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2F90430-DBDA-44EB-949C-E21808813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076" y="1325811"/>
            <a:ext cx="4275758" cy="178935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060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747"/>
          </a:xfrm>
          <a:prstGeom prst="rect">
            <a:avLst/>
          </a:prstGeom>
        </p:spPr>
      </p:pic>
      <p:sp>
        <p:nvSpPr>
          <p:cNvPr id="16" name="标题 5">
            <a:extLst>
              <a:ext uri="{FF2B5EF4-FFF2-40B4-BE49-F238E27FC236}">
                <a16:creationId xmlns:a16="http://schemas.microsoft.com/office/drawing/2014/main" id="{38D2933E-039B-6143-9A2D-708F7E144DE2}"/>
              </a:ext>
            </a:extLst>
          </p:cNvPr>
          <p:cNvSpPr txBox="1">
            <a:spLocks/>
          </p:cNvSpPr>
          <p:nvPr/>
        </p:nvSpPr>
        <p:spPr>
          <a:xfrm>
            <a:off x="335360" y="4272001"/>
            <a:ext cx="11520000" cy="960000"/>
          </a:xfrm>
          <a:prstGeom prst="rect">
            <a:avLst/>
          </a:prstGeom>
        </p:spPr>
        <p:txBody>
          <a:bodyPr vert="horz" lIns="121920" tIns="0" rIns="0" bIns="0" rtlCol="0" anchor="b">
            <a:noAutofit/>
          </a:bodyPr>
          <a:lstStyle>
            <a:lvl1pPr marL="0" indent="0" algn="l" defTabSz="457189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kumimoji="1" lang="en-US" altLang="zh-CN" sz="3600" b="0" i="0" kern="1200" spc="0" dirty="0">
                <a:solidFill>
                  <a:schemeClr val="tx1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" sz="5400" dirty="0">
                <a:solidFill>
                  <a:schemeClr val="bg2"/>
                </a:solidFill>
                <a:effectLst/>
                <a:sym typeface="Arial" panose="020B0604020202020204" pitchFamily="34" charset="0"/>
              </a:rPr>
              <a:t>Thank you</a:t>
            </a:r>
            <a:endParaRPr lang="en" altLang="zh-CN" sz="5400" dirty="0">
              <a:solidFill>
                <a:schemeClr val="bg2"/>
              </a:solidFill>
              <a:effectLst/>
              <a:sym typeface="Arial" panose="020B0604020202020204" pitchFamily="34" charset="0"/>
            </a:endParaRPr>
          </a:p>
        </p:txBody>
      </p:sp>
      <p:cxnSp>
        <p:nvCxnSpPr>
          <p:cNvPr id="17" name="Straight Connector 6">
            <a:extLst>
              <a:ext uri="{FF2B5EF4-FFF2-40B4-BE49-F238E27FC236}">
                <a16:creationId xmlns:a16="http://schemas.microsoft.com/office/drawing/2014/main" id="{5BDB3429-D2BC-364F-962F-A125B6192AF5}"/>
              </a:ext>
            </a:extLst>
          </p:cNvPr>
          <p:cNvCxnSpPr>
            <a:cxnSpLocks/>
          </p:cNvCxnSpPr>
          <p:nvPr/>
        </p:nvCxnSpPr>
        <p:spPr>
          <a:xfrm>
            <a:off x="480000" y="5349213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5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02C09921-12DC-C94A-B30C-40D943720C61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Microsoft YaHei" panose="020B0503020204020204" pitchFamily="34" charset="-122"/>
                <a:cs typeface="+mn-cs"/>
              </a:rPr>
              <a:t>Background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8" name="内容占位符 3">
            <a:extLst>
              <a:ext uri="{FF2B5EF4-FFF2-40B4-BE49-F238E27FC236}">
                <a16:creationId xmlns:a16="http://schemas.microsoft.com/office/drawing/2014/main" id="{6E7BF3E9-4E0B-4C7B-8E02-97C246C19EA2}"/>
              </a:ext>
            </a:extLst>
          </p:cNvPr>
          <p:cNvSpPr txBox="1">
            <a:spLocks/>
          </p:cNvSpPr>
          <p:nvPr/>
        </p:nvSpPr>
        <p:spPr>
          <a:xfrm>
            <a:off x="367011" y="1112153"/>
            <a:ext cx="11698679" cy="945949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0" indent="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60000"/>
              <a:buFont typeface="Wingdings" panose="05000000000000000000" pitchFamily="2" charset="2"/>
              <a:buNone/>
              <a:defRPr lang="zh-CN" altLang="en-US" sz="16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360045" indent="-17145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4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2pPr>
            <a:lvl3pPr marL="539750" indent="-17145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2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3pPr>
            <a:lvl4pPr marL="720090" indent="-144145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1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4pPr>
            <a:lvl5pPr marL="899795" marR="0" indent="-136525" algn="l" defTabSz="685165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altLang="zh-CN" sz="10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5pPr>
            <a:lvl6pPr marL="1043940" indent="-122555" algn="l" defTabSz="685165" rtl="0" eaLnBrk="1" latinLnBrk="0" hangingPunct="1">
              <a:lnSpc>
                <a:spcPct val="17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280" indent="-114935" algn="l" defTabSz="685165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dirty="0"/>
              <a:t>4G/5G cell traffic KPI forecasting is a fundamental function of the network full life cycle.</a:t>
            </a:r>
          </a:p>
          <a:p>
            <a:pPr marL="342900" indent="-342900" defTabSz="914400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dirty="0"/>
              <a:t>More than 20% of intelligent network operation functions depend on cell traffic forecasting.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93321" y="2061012"/>
            <a:ext cx="11159918" cy="2554506"/>
            <a:chOff x="311484" y="1275606"/>
            <a:chExt cx="8497192" cy="133761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39FE7F8-0AF8-FA40-A3D2-D4331B945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10" y="1766516"/>
              <a:ext cx="1477306" cy="80968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B521EB8-4603-BA4D-8EB4-7C94687AC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392" y="1715467"/>
              <a:ext cx="1477306" cy="86073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8A52B5D-EF2E-7A48-90E3-51DF90378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75" y="1882477"/>
              <a:ext cx="1477306" cy="69372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776D486-5448-654B-BD04-009A79B34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427" y="1926986"/>
              <a:ext cx="1477306" cy="649213"/>
            </a:xfrm>
            <a:prstGeom prst="rect">
              <a:avLst/>
            </a:prstGeom>
          </p:spPr>
        </p:pic>
        <p:pic>
          <p:nvPicPr>
            <p:cNvPr id="10" name="内容占位符 6">
              <a:extLst>
                <a:ext uri="{FF2B5EF4-FFF2-40B4-BE49-F238E27FC236}">
                  <a16:creationId xmlns:a16="http://schemas.microsoft.com/office/drawing/2014/main" id="{2700C712-2917-5342-97B6-6C83A00D2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6446" y="1843249"/>
              <a:ext cx="1477306" cy="732952"/>
            </a:xfrm>
            <a:prstGeom prst="rect">
              <a:avLst/>
            </a:prstGeom>
          </p:spPr>
        </p:pic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F4C51D39-8583-204B-B3AA-2C13EE2F53E1}"/>
                </a:ext>
              </a:extLst>
            </p:cNvPr>
            <p:cNvSpPr txBox="1"/>
            <p:nvPr/>
          </p:nvSpPr>
          <p:spPr>
            <a:xfrm>
              <a:off x="421001" y="1375223"/>
              <a:ext cx="1378376" cy="338177"/>
            </a:xfrm>
            <a:prstGeom prst="roundRect">
              <a:avLst>
                <a:gd name="adj" fmla="val 8650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en-US"/>
              </a:defPPr>
              <a:lvl1pPr algn="ctr" defTabSz="685165"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NETWORK</a:t>
              </a:r>
            </a:p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PLANNING</a:t>
              </a:r>
              <a:endParaRPr lang="zh-CN" altLang="en-US" sz="1400" b="1" dirty="0">
                <a:latin typeface="+mn-lt"/>
                <a:sym typeface="Arial" panose="020B0604020202020204" pitchFamily="34" charset="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72F9AED-33F2-034F-BDDF-4FD8785DC61A}"/>
                </a:ext>
              </a:extLst>
            </p:cNvPr>
            <p:cNvSpPr txBox="1"/>
            <p:nvPr/>
          </p:nvSpPr>
          <p:spPr>
            <a:xfrm>
              <a:off x="5577585" y="1375223"/>
              <a:ext cx="1378376" cy="338177"/>
            </a:xfrm>
            <a:prstGeom prst="roundRect">
              <a:avLst>
                <a:gd name="adj" fmla="val 9468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zh-CN"/>
              </a:defPPr>
              <a:lvl1pPr algn="ctr" defTabSz="913530">
                <a:defRPr sz="16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400" dirty="0">
                  <a:latin typeface="+mn-lt"/>
                  <a:sym typeface="Arial" panose="020B0604020202020204" pitchFamily="34" charset="0"/>
                </a:rPr>
                <a:t>NETWORK</a:t>
              </a:r>
            </a:p>
            <a:p>
              <a:r>
                <a:rPr lang="en-US" altLang="zh-CN" sz="1400" dirty="0">
                  <a:latin typeface="+mn-lt"/>
                  <a:sym typeface="Arial" panose="020B0604020202020204" pitchFamily="34" charset="0"/>
                </a:rPr>
                <a:t>O &amp; M</a:t>
              </a:r>
              <a:endParaRPr lang="zh-CN" altLang="en-US" sz="1400" dirty="0">
                <a:latin typeface="+mn-lt"/>
                <a:sym typeface="Arial" panose="020B0604020202020204" pitchFamily="34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C98247A6-9EAB-604C-8D77-3EB80E7E2820}"/>
                </a:ext>
              </a:extLst>
            </p:cNvPr>
            <p:cNvSpPr txBox="1"/>
            <p:nvPr/>
          </p:nvSpPr>
          <p:spPr>
            <a:xfrm>
              <a:off x="2139862" y="1375223"/>
              <a:ext cx="1378376" cy="338177"/>
            </a:xfrm>
            <a:prstGeom prst="roundRect">
              <a:avLst>
                <a:gd name="adj" fmla="val 9468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en-US"/>
              </a:defPPr>
              <a:lvl1pPr algn="ctr" defTabSz="685165"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NETWORK</a:t>
              </a:r>
            </a:p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CONSTRUCTION</a:t>
              </a:r>
              <a:endParaRPr lang="zh-CN" altLang="en-US" sz="1400" b="1" dirty="0">
                <a:latin typeface="+mn-lt"/>
                <a:sym typeface="Arial" panose="020B0604020202020204" pitchFamily="34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FC18F289-D09D-884B-AADF-15AAD427C4A4}"/>
                </a:ext>
              </a:extLst>
            </p:cNvPr>
            <p:cNvSpPr txBox="1"/>
            <p:nvPr/>
          </p:nvSpPr>
          <p:spPr>
            <a:xfrm>
              <a:off x="7296446" y="1375223"/>
              <a:ext cx="1378376" cy="338177"/>
            </a:xfrm>
            <a:prstGeom prst="roundRect">
              <a:avLst>
                <a:gd name="adj" fmla="val 9468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zh-CN"/>
              </a:defPPr>
              <a:lvl1pPr algn="ctr" defTabSz="913530">
                <a:defRPr sz="16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400" dirty="0">
                  <a:latin typeface="+mn-lt"/>
                  <a:sym typeface="Arial" panose="020B0604020202020204" pitchFamily="34" charset="0"/>
                </a:rPr>
                <a:t>NETWORK</a:t>
              </a:r>
            </a:p>
            <a:p>
              <a:r>
                <a:rPr lang="en-US" altLang="zh-CN" sz="1400" dirty="0">
                  <a:latin typeface="+mn-lt"/>
                  <a:sym typeface="Arial" panose="020B0604020202020204" pitchFamily="34" charset="0"/>
                </a:rPr>
                <a:t>OPERATION</a:t>
              </a:r>
              <a:endParaRPr lang="zh-CN" altLang="en-US" sz="1400" dirty="0">
                <a:latin typeface="+mn-lt"/>
                <a:sym typeface="Arial" panose="020B0604020202020204" pitchFamily="34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6F3544F9-BD14-4943-82A2-9B7B9F179533}"/>
                </a:ext>
              </a:extLst>
            </p:cNvPr>
            <p:cNvSpPr txBox="1"/>
            <p:nvPr/>
          </p:nvSpPr>
          <p:spPr>
            <a:xfrm>
              <a:off x="3858724" y="1375223"/>
              <a:ext cx="1378376" cy="338177"/>
            </a:xfrm>
            <a:prstGeom prst="roundRect">
              <a:avLst>
                <a:gd name="adj" fmla="val 8417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en-US"/>
              </a:defPPr>
              <a:lvl1pPr algn="ctr" defTabSz="685165"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NETWORK</a:t>
              </a:r>
            </a:p>
            <a:p>
              <a:pPr defTabSz="913530"/>
              <a:r>
                <a:rPr lang="en-US" altLang="zh-CN" sz="1400" b="1" dirty="0">
                  <a:latin typeface="+mn-lt"/>
                  <a:sym typeface="Arial" panose="020B0604020202020204" pitchFamily="34" charset="0"/>
                </a:rPr>
                <a:t>OPTIMIZATION</a:t>
              </a:r>
              <a:endParaRPr lang="zh-CN" altLang="en-US" sz="1400" b="1" dirty="0">
                <a:latin typeface="+mn-lt"/>
                <a:sym typeface="Arial" panose="020B0604020202020204" pitchFamily="34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D837A84-9C10-4AE2-8ED0-C6314B4D7F8E}"/>
                </a:ext>
              </a:extLst>
            </p:cNvPr>
            <p:cNvSpPr/>
            <p:nvPr/>
          </p:nvSpPr>
          <p:spPr>
            <a:xfrm>
              <a:off x="311484" y="1275606"/>
              <a:ext cx="8497192" cy="1337619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721360"/>
              <a:endParaRPr lang="zh-CN" altLang="en-US" sz="710" kern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596325" y="4758461"/>
            <a:ext cx="9236990" cy="1331129"/>
            <a:chOff x="2712125" y="5225604"/>
            <a:chExt cx="6741176" cy="874570"/>
          </a:xfrm>
        </p:grpSpPr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9AD3F1C1-0083-FC44-9495-0C42D7F6AD90}"/>
                </a:ext>
              </a:extLst>
            </p:cNvPr>
            <p:cNvSpPr/>
            <p:nvPr/>
          </p:nvSpPr>
          <p:spPr>
            <a:xfrm>
              <a:off x="4757399" y="5413607"/>
              <a:ext cx="2652863" cy="686567"/>
            </a:xfrm>
            <a:prstGeom prst="roundRect">
              <a:avLst>
                <a:gd name="adj" fmla="val 7768"/>
              </a:avLst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385754">
                <a:defRPr/>
              </a:pPr>
              <a:r>
                <a:rPr lang="en-US" altLang="zh-CN" b="1" dirty="0">
                  <a:solidFill>
                    <a:schemeClr val="accent2"/>
                  </a:solidFill>
                </a:rPr>
                <a:t>4G/5G Cell Traffic KPI </a:t>
              </a:r>
            </a:p>
            <a:p>
              <a:pPr algn="ctr" defTabSz="385754">
                <a:defRPr/>
              </a:pPr>
              <a:r>
                <a:rPr lang="en-US" altLang="zh-CN" b="1" dirty="0">
                  <a:solidFill>
                    <a:schemeClr val="accent2"/>
                  </a:solidFill>
                </a:rPr>
                <a:t>Forecasting Model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ea typeface="微软雅黑"/>
                <a:sym typeface="Arial" panose="020B0604020202020204" pitchFamily="34" charset="0"/>
              </a:endParaRPr>
            </a:p>
          </p:txBody>
        </p:sp>
        <p:cxnSp>
          <p:nvCxnSpPr>
            <p:cNvPr id="20" name="直接箭头连接符 19"/>
            <p:cNvCxnSpPr>
              <a:cxnSpLocks/>
              <a:stCxn id="19" idx="0"/>
            </p:cNvCxnSpPr>
            <p:nvPr/>
          </p:nvCxnSpPr>
          <p:spPr>
            <a:xfrm flipV="1">
              <a:off x="6083830" y="5250912"/>
              <a:ext cx="741" cy="1626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肘形连接符 20">
              <a:extLst>
                <a:ext uri="{FF2B5EF4-FFF2-40B4-BE49-F238E27FC236}">
                  <a16:creationId xmlns:a16="http://schemas.microsoft.com/office/drawing/2014/main" id="{2D4D8812-EAE8-3446-9C1B-5D4126E20075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rot="10800000">
              <a:off x="2712125" y="5225604"/>
              <a:ext cx="2045274" cy="531287"/>
            </a:xfrm>
            <a:prstGeom prst="bentConnector3">
              <a:avLst>
                <a:gd name="adj1" fmla="val 100324"/>
              </a:avLst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肘形连接符 21">
              <a:extLst>
                <a:ext uri="{FF2B5EF4-FFF2-40B4-BE49-F238E27FC236}">
                  <a16:creationId xmlns:a16="http://schemas.microsoft.com/office/drawing/2014/main" id="{2D4D8812-EAE8-3446-9C1B-5D4126E20075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rot="10800000">
              <a:off x="4400212" y="5254738"/>
              <a:ext cx="357188" cy="5021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肘形连接符 22">
              <a:extLst>
                <a:ext uri="{FF2B5EF4-FFF2-40B4-BE49-F238E27FC236}">
                  <a16:creationId xmlns:a16="http://schemas.microsoft.com/office/drawing/2014/main" id="{2D4D8812-EAE8-3446-9C1B-5D4126E20075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7410262" y="5250917"/>
              <a:ext cx="358675" cy="50597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肘形连接符 23">
              <a:extLst>
                <a:ext uri="{FF2B5EF4-FFF2-40B4-BE49-F238E27FC236}">
                  <a16:creationId xmlns:a16="http://schemas.microsoft.com/office/drawing/2014/main" id="{2D4D8812-EAE8-3446-9C1B-5D4126E20075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7410262" y="5254740"/>
              <a:ext cx="2043039" cy="502151"/>
            </a:xfrm>
            <a:prstGeom prst="bentConnector3">
              <a:avLst>
                <a:gd name="adj1" fmla="val 99826"/>
              </a:avLst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63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083DC259-59EF-044B-86CE-7E80D8269F91}"/>
              </a:ext>
            </a:extLst>
          </p:cNvPr>
          <p:cNvSpPr/>
          <p:nvPr/>
        </p:nvSpPr>
        <p:spPr>
          <a:xfrm>
            <a:off x="359193" y="1877319"/>
            <a:ext cx="11312989" cy="2098306"/>
          </a:xfrm>
          <a:prstGeom prst="roundRect">
            <a:avLst>
              <a:gd name="adj" fmla="val 3222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7" name="矩形 10">
            <a:extLst>
              <a:ext uri="{FF2B5EF4-FFF2-40B4-BE49-F238E27FC236}">
                <a16:creationId xmlns:a16="http://schemas.microsoft.com/office/drawing/2014/main" id="{AB25667C-9007-D144-9D68-651234EC3C31}"/>
              </a:ext>
            </a:extLst>
          </p:cNvPr>
          <p:cNvSpPr/>
          <p:nvPr/>
        </p:nvSpPr>
        <p:spPr>
          <a:xfrm>
            <a:off x="1641299" y="1981788"/>
            <a:ext cx="4805143" cy="1872813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60000" bIns="0" rtlCol="0" anchor="t"/>
          <a:lstStyle/>
          <a:p>
            <a:endParaRPr lang="zh-CN" altLang="en-US" sz="1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矩形 10">
            <a:extLst>
              <a:ext uri="{FF2B5EF4-FFF2-40B4-BE49-F238E27FC236}">
                <a16:creationId xmlns:a16="http://schemas.microsoft.com/office/drawing/2014/main" id="{22D60FBE-4A3D-6640-9B90-D74616E40512}"/>
              </a:ext>
            </a:extLst>
          </p:cNvPr>
          <p:cNvSpPr/>
          <p:nvPr/>
        </p:nvSpPr>
        <p:spPr>
          <a:xfrm>
            <a:off x="6581640" y="1981788"/>
            <a:ext cx="4983901" cy="1872813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60000" bIns="0" rtlCol="0" anchor="t"/>
          <a:lstStyle/>
          <a:p>
            <a:endParaRPr lang="zh-CN" altLang="en-US" sz="1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6CE64F1-C3A1-4986-80DB-B88412DCD388}"/>
              </a:ext>
            </a:extLst>
          </p:cNvPr>
          <p:cNvSpPr/>
          <p:nvPr/>
        </p:nvSpPr>
        <p:spPr>
          <a:xfrm>
            <a:off x="6805393" y="2588151"/>
            <a:ext cx="4690095" cy="1431455"/>
          </a:xfrm>
          <a:prstGeom prst="rect">
            <a:avLst/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Training data include hourly 4G/5G cell indicator data of 4 cities in a province in recent 6 months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Cell parameter data, including the base station name, cell name, coverage type, antenna information, bandwidth and some other information.</a:t>
            </a:r>
            <a:endParaRPr lang="zh-CN" altLang="zh-CN" sz="1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BE05F4E-2421-4173-BCDE-2654ED11CC41}"/>
              </a:ext>
            </a:extLst>
          </p:cNvPr>
          <p:cNvSpPr/>
          <p:nvPr/>
        </p:nvSpPr>
        <p:spPr>
          <a:xfrm>
            <a:off x="1770156" y="2693659"/>
            <a:ext cx="4540937" cy="1080996"/>
          </a:xfrm>
          <a:prstGeom prst="rect">
            <a:avLst/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2×6 =12 indicators of 4G and 5G cells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Forecasting the indicators in 7-days and 1-hour frequency</a:t>
            </a:r>
            <a:endParaRPr lang="zh-CN" altLang="zh-CN" sz="1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438FC79-B554-47AB-80F9-27ABD3F18EA8}"/>
              </a:ext>
            </a:extLst>
          </p:cNvPr>
          <p:cNvSpPr/>
          <p:nvPr/>
        </p:nvSpPr>
        <p:spPr>
          <a:xfrm>
            <a:off x="296164" y="2651241"/>
            <a:ext cx="1362116" cy="5847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/>
              <a:t>Problem Statement</a:t>
            </a:r>
            <a:endParaRPr lang="zh-CN" altLang="en-US" sz="1600" b="1" dirty="0"/>
          </a:p>
        </p:txBody>
      </p:sp>
      <p:sp>
        <p:nvSpPr>
          <p:cNvPr id="30" name="矩形: 圆角 391">
            <a:extLst>
              <a:ext uri="{FF2B5EF4-FFF2-40B4-BE49-F238E27FC236}">
                <a16:creationId xmlns:a16="http://schemas.microsoft.com/office/drawing/2014/main" id="{4F59D758-8564-AC44-9089-E50627987691}"/>
              </a:ext>
            </a:extLst>
          </p:cNvPr>
          <p:cNvSpPr/>
          <p:nvPr/>
        </p:nvSpPr>
        <p:spPr>
          <a:xfrm>
            <a:off x="2862209" y="2106984"/>
            <a:ext cx="2291528" cy="466450"/>
          </a:xfrm>
          <a:prstGeom prst="roundRect">
            <a:avLst>
              <a:gd name="adj" fmla="val 14316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 w="12700" cap="flat" cmpd="sng" algn="ctr">
            <a:noFill/>
            <a:prstDash val="lgDash"/>
          </a:ln>
          <a:effectLst>
            <a:outerShdw sx="1000" sy="1000" algn="tl" rotWithShape="0">
              <a:schemeClr val="accent6">
                <a:lumMod val="75000"/>
              </a:schemeClr>
            </a:outerShdw>
          </a:effectLst>
        </p:spPr>
        <p:txBody>
          <a:bodyPr lIns="0" tIns="36000" rIns="0" bIns="18000"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Forecast target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31" name="矩形: 圆角 391">
            <a:extLst>
              <a:ext uri="{FF2B5EF4-FFF2-40B4-BE49-F238E27FC236}">
                <a16:creationId xmlns:a16="http://schemas.microsoft.com/office/drawing/2014/main" id="{43D71C72-D7A4-8947-A1AE-986F3F44629E}"/>
              </a:ext>
            </a:extLst>
          </p:cNvPr>
          <p:cNvSpPr/>
          <p:nvPr/>
        </p:nvSpPr>
        <p:spPr>
          <a:xfrm>
            <a:off x="8087350" y="2069035"/>
            <a:ext cx="2113734" cy="466449"/>
          </a:xfrm>
          <a:prstGeom prst="roundRect">
            <a:avLst>
              <a:gd name="adj" fmla="val 14316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 w="12700" cap="flat" cmpd="sng" algn="ctr">
            <a:noFill/>
            <a:prstDash val="lgDash"/>
          </a:ln>
          <a:effectLst>
            <a:outerShdw sx="1000" sy="1000" algn="tl" rotWithShape="0">
              <a:schemeClr val="accent6">
                <a:lumMod val="75000"/>
              </a:schemeClr>
            </a:outerShdw>
          </a:effectLst>
        </p:spPr>
        <p:txBody>
          <a:bodyPr lIns="0" tIns="36000" rIns="0" bIns="18000" rtlCol="0" anchor="ctr"/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      </a:t>
            </a:r>
            <a:r>
              <a:rPr lang="en-US" altLang="zh-CN" sz="1400" b="1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Training</a:t>
            </a:r>
            <a:r>
              <a:rPr lang="zh-CN" altLang="en-US" sz="1400" b="1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data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631CFF08-BDCE-0342-A3F0-ED95BE307C88}"/>
              </a:ext>
            </a:extLst>
          </p:cNvPr>
          <p:cNvSpPr/>
          <p:nvPr/>
        </p:nvSpPr>
        <p:spPr>
          <a:xfrm>
            <a:off x="359193" y="4162546"/>
            <a:ext cx="11312989" cy="2109965"/>
          </a:xfrm>
          <a:prstGeom prst="roundRect">
            <a:avLst>
              <a:gd name="adj" fmla="val 3222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>
              <a:solidFill>
                <a:schemeClr val="tx2"/>
              </a:solidFill>
            </a:endParaRPr>
          </a:p>
        </p:txBody>
      </p:sp>
      <p:sp>
        <p:nvSpPr>
          <p:cNvPr id="33" name="矩形 10">
            <a:extLst>
              <a:ext uri="{FF2B5EF4-FFF2-40B4-BE49-F238E27FC236}">
                <a16:creationId xmlns:a16="http://schemas.microsoft.com/office/drawing/2014/main" id="{B995C9BA-C6F1-CD47-82CB-99F9143481B9}"/>
              </a:ext>
            </a:extLst>
          </p:cNvPr>
          <p:cNvSpPr/>
          <p:nvPr/>
        </p:nvSpPr>
        <p:spPr>
          <a:xfrm>
            <a:off x="1641296" y="4267015"/>
            <a:ext cx="3083079" cy="1912684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60000" bIns="0" rtlCol="0" anchor="t"/>
          <a:lstStyle/>
          <a:p>
            <a:endParaRPr lang="zh-CN" altLang="en-US" sz="1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25B077-B711-E748-9B31-5E704A72ACF9}"/>
              </a:ext>
            </a:extLst>
          </p:cNvPr>
          <p:cNvSpPr/>
          <p:nvPr/>
        </p:nvSpPr>
        <p:spPr>
          <a:xfrm>
            <a:off x="1770156" y="4881311"/>
            <a:ext cx="2513347" cy="1360380"/>
          </a:xfrm>
          <a:prstGeom prst="rect">
            <a:avLst/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191GB original data for 4G cells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25GB original data for 5G cells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C2E20D7-BFE4-7B46-AD2F-3B5D91ACB236}"/>
              </a:ext>
            </a:extLst>
          </p:cNvPr>
          <p:cNvSpPr/>
          <p:nvPr/>
        </p:nvSpPr>
        <p:spPr>
          <a:xfrm>
            <a:off x="299186" y="4976726"/>
            <a:ext cx="1418772" cy="5847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600" b="1" dirty="0"/>
              <a:t>Challenge</a:t>
            </a:r>
            <a:r>
              <a:rPr lang="en-US" altLang="zh-CN" sz="1600" dirty="0"/>
              <a:t> </a:t>
            </a:r>
            <a:br>
              <a:rPr lang="en-US" altLang="zh-CN" sz="1600" dirty="0"/>
            </a:b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矩形: 圆角 391">
            <a:extLst>
              <a:ext uri="{FF2B5EF4-FFF2-40B4-BE49-F238E27FC236}">
                <a16:creationId xmlns:a16="http://schemas.microsoft.com/office/drawing/2014/main" id="{AAC34D89-EFBA-6F42-BD4C-54929546CADD}"/>
              </a:ext>
            </a:extLst>
          </p:cNvPr>
          <p:cNvSpPr/>
          <p:nvPr/>
        </p:nvSpPr>
        <p:spPr>
          <a:xfrm>
            <a:off x="1995363" y="4336587"/>
            <a:ext cx="2367652" cy="443635"/>
          </a:xfrm>
          <a:prstGeom prst="roundRect">
            <a:avLst>
              <a:gd name="adj" fmla="val 14316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rgbClr val="E37214"/>
              </a:gs>
            </a:gsLst>
            <a:lin ang="2700000" scaled="1"/>
            <a:tileRect/>
          </a:gradFill>
          <a:ln w="1270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     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Large</a:t>
            </a:r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Data</a:t>
            </a:r>
            <a:endParaRPr lang="zh-CN" altLang="en-US" sz="1400" b="1" dirty="0">
              <a:solidFill>
                <a:srgbClr val="FFFFFF"/>
              </a:solidFill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0" name="矩形 10">
            <a:extLst>
              <a:ext uri="{FF2B5EF4-FFF2-40B4-BE49-F238E27FC236}">
                <a16:creationId xmlns:a16="http://schemas.microsoft.com/office/drawing/2014/main" id="{7154971F-3672-EB43-A961-477942A2A568}"/>
              </a:ext>
            </a:extLst>
          </p:cNvPr>
          <p:cNvSpPr/>
          <p:nvPr/>
        </p:nvSpPr>
        <p:spPr>
          <a:xfrm>
            <a:off x="4828772" y="4267014"/>
            <a:ext cx="3332920" cy="1912685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60000" bIns="0" rtlCol="0" anchor="t"/>
          <a:lstStyle/>
          <a:p>
            <a:endParaRPr lang="zh-CN" altLang="en-US" sz="1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D55EE75-EFF9-284B-A0B1-E58EF296E81B}"/>
              </a:ext>
            </a:extLst>
          </p:cNvPr>
          <p:cNvSpPr/>
          <p:nvPr/>
        </p:nvSpPr>
        <p:spPr>
          <a:xfrm>
            <a:off x="4978552" y="4881310"/>
            <a:ext cx="3076851" cy="1768877"/>
          </a:xfrm>
          <a:prstGeom prst="rect">
            <a:avLst/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50GB storage, 32GB ram, Tesla v100GPU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Not very sufficient for data of 67,000 cells ×6 indicators ×2 standards</a:t>
            </a:r>
            <a:endParaRPr lang="zh-CN" altLang="en-US" sz="1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矩形: 圆角 391">
            <a:extLst>
              <a:ext uri="{FF2B5EF4-FFF2-40B4-BE49-F238E27FC236}">
                <a16:creationId xmlns:a16="http://schemas.microsoft.com/office/drawing/2014/main" id="{465AD631-8596-CD42-8E5A-6EE8853C6E47}"/>
              </a:ext>
            </a:extLst>
          </p:cNvPr>
          <p:cNvSpPr/>
          <p:nvPr/>
        </p:nvSpPr>
        <p:spPr>
          <a:xfrm>
            <a:off x="5237597" y="4384343"/>
            <a:ext cx="2553830" cy="434975"/>
          </a:xfrm>
          <a:prstGeom prst="roundRect">
            <a:avLst>
              <a:gd name="adj" fmla="val 14316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rgbClr val="E37214"/>
              </a:gs>
            </a:gsLst>
            <a:lin ang="2700000" scaled="1"/>
            <a:tileRect/>
          </a:gradFill>
          <a:ln w="1270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ts val="1380"/>
              </a:lnSpc>
            </a:pPr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      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Limited</a:t>
            </a:r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Hardware</a:t>
            </a:r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 </a:t>
            </a:r>
            <a:endParaRPr lang="en-US" altLang="zh-CN" sz="1400" b="1" dirty="0">
              <a:solidFill>
                <a:srgbClr val="FFFFFF"/>
              </a:solidFill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pPr algn="ctr">
              <a:lnSpc>
                <a:spcPts val="1380"/>
              </a:lnSpc>
            </a:pP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       Resources</a:t>
            </a:r>
            <a:endParaRPr lang="zh-CN" altLang="en-US" sz="1400" b="1" dirty="0">
              <a:solidFill>
                <a:srgbClr val="FFFFFF"/>
              </a:solidFill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3" name="矩形 10">
            <a:extLst>
              <a:ext uri="{FF2B5EF4-FFF2-40B4-BE49-F238E27FC236}">
                <a16:creationId xmlns:a16="http://schemas.microsoft.com/office/drawing/2014/main" id="{32804286-290F-A04D-BA13-4FEAA29AFB20}"/>
              </a:ext>
            </a:extLst>
          </p:cNvPr>
          <p:cNvSpPr/>
          <p:nvPr/>
        </p:nvSpPr>
        <p:spPr>
          <a:xfrm>
            <a:off x="8257519" y="4267015"/>
            <a:ext cx="3311999" cy="1912684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60000" bIns="0" rtlCol="0" anchor="t"/>
          <a:lstStyle/>
          <a:p>
            <a:endParaRPr lang="zh-CN" altLang="en-US" sz="1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16B56B1-EDEA-CB49-A05E-92DAC8E3C5B1}"/>
              </a:ext>
            </a:extLst>
          </p:cNvPr>
          <p:cNvSpPr/>
          <p:nvPr/>
        </p:nvSpPr>
        <p:spPr>
          <a:xfrm>
            <a:off x="8386379" y="4881311"/>
            <a:ext cx="3081696" cy="1360380"/>
          </a:xfrm>
          <a:prstGeom prst="rect">
            <a:avLst/>
          </a:prstGeom>
          <a:ln>
            <a:noFill/>
          </a:ln>
        </p:spPr>
        <p:txBody>
          <a:bodyPr wrap="square" anchor="t">
            <a:noAutofit/>
          </a:bodyPr>
          <a:lstStyle/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The score is a weighted average of MAPE error of each prediction</a:t>
            </a:r>
          </a:p>
          <a:p>
            <a:pPr marL="171450" indent="-1714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MAPE is sensitive to error when the true value is small</a:t>
            </a:r>
            <a:endParaRPr lang="zh-CN" altLang="en-US" sz="1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矩形: 圆角 391">
            <a:extLst>
              <a:ext uri="{FF2B5EF4-FFF2-40B4-BE49-F238E27FC236}">
                <a16:creationId xmlns:a16="http://schemas.microsoft.com/office/drawing/2014/main" id="{4686272B-4E2D-744F-8077-9CF0F38BA426}"/>
              </a:ext>
            </a:extLst>
          </p:cNvPr>
          <p:cNvSpPr/>
          <p:nvPr/>
        </p:nvSpPr>
        <p:spPr>
          <a:xfrm>
            <a:off x="8922924" y="4336588"/>
            <a:ext cx="2109487" cy="482730"/>
          </a:xfrm>
          <a:prstGeom prst="roundRect">
            <a:avLst>
              <a:gd name="adj" fmla="val 14316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rgbClr val="E37214"/>
              </a:gs>
            </a:gsLst>
            <a:lin ang="2700000" scaled="1"/>
            <a:tileRect/>
          </a:gradFill>
          <a:ln w="1270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ts val="1380"/>
              </a:lnSpc>
            </a:pPr>
            <a:r>
              <a:rPr lang="zh-CN" altLang="en-US" sz="1400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    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Sensitive</a:t>
            </a:r>
            <a:r>
              <a:rPr lang="zh-CN" altLang="en-US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400" b="1" dirty="0">
                <a:solidFill>
                  <a:srgbClr val="FFFFFF"/>
                </a:solidFill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scoring rules</a:t>
            </a:r>
            <a:endParaRPr lang="zh-CN" altLang="en-US" sz="1400" b="1" dirty="0">
              <a:solidFill>
                <a:srgbClr val="FFFFFF"/>
              </a:solidFill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860FFA64-3B64-5F4A-9884-BD773BFA77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640" y="2244700"/>
            <a:ext cx="232744" cy="232744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E0C12835-DA5C-7A47-82BE-892A07955F9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64775" y="2184477"/>
            <a:ext cx="244812" cy="244812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2DE81ED2-EC92-B145-AFEC-52ACA23D9B3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97942" y="4414214"/>
            <a:ext cx="265044" cy="265044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3E01A9FB-A6A9-7A4E-9303-4EA1EF311BE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62778" y="4459153"/>
            <a:ext cx="261730" cy="26173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43DE757E-C3E0-DF4B-BB32-38AC62E59AE2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27320" y="4438059"/>
            <a:ext cx="284923" cy="28492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8972E250-5B57-7340-97F8-8BE87F34A4E1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Task Analysis</a:t>
            </a:r>
            <a:endParaRPr lang="zh-CN" altLang="en-US" sz="3200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2AA22-98B1-B54D-9A9A-0B67DB910EB0}"/>
              </a:ext>
            </a:extLst>
          </p:cNvPr>
          <p:cNvSpPr txBox="1"/>
          <p:nvPr/>
        </p:nvSpPr>
        <p:spPr>
          <a:xfrm>
            <a:off x="5830957" y="10204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20752" y="1174967"/>
            <a:ext cx="114202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385754">
              <a:buFont typeface="Arial" panose="020B0604020202020204" pitchFamily="34" charset="0"/>
              <a:buChar char="•"/>
              <a:defRPr/>
            </a:pPr>
            <a:r>
              <a:rPr lang="en-US" altLang="zh-CN" sz="1600" dirty="0"/>
              <a:t>Challenges in this competition also reflect challenges in real network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13164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24">
            <a:extLst>
              <a:ext uri="{FF2B5EF4-FFF2-40B4-BE49-F238E27FC236}">
                <a16:creationId xmlns:a16="http://schemas.microsoft.com/office/drawing/2014/main" id="{674CFD11-D90A-7243-850B-D6C40C6F7317}"/>
              </a:ext>
            </a:extLst>
          </p:cNvPr>
          <p:cNvSpPr/>
          <p:nvPr/>
        </p:nvSpPr>
        <p:spPr>
          <a:xfrm>
            <a:off x="5025109" y="1832021"/>
            <a:ext cx="6574039" cy="4840929"/>
          </a:xfrm>
          <a:prstGeom prst="roundRect">
            <a:avLst>
              <a:gd name="adj" fmla="val 132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6" name="圆角矩形标注 138">
            <a:extLst>
              <a:ext uri="{FF2B5EF4-FFF2-40B4-BE49-F238E27FC236}">
                <a16:creationId xmlns:a16="http://schemas.microsoft.com/office/drawing/2014/main" id="{0FC66421-D0B4-2A4E-81DA-DA5DD31C9115}"/>
              </a:ext>
            </a:extLst>
          </p:cNvPr>
          <p:cNvSpPr/>
          <p:nvPr/>
        </p:nvSpPr>
        <p:spPr bwMode="auto">
          <a:xfrm>
            <a:off x="5131487" y="2395401"/>
            <a:ext cx="6332380" cy="4159058"/>
          </a:xfrm>
          <a:prstGeom prst="roundRect">
            <a:avLst>
              <a:gd name="adj" fmla="val 164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404040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3845D05-8420-1440-98BF-B430CF36B772}"/>
              </a:ext>
            </a:extLst>
          </p:cNvPr>
          <p:cNvSpPr/>
          <p:nvPr/>
        </p:nvSpPr>
        <p:spPr>
          <a:xfrm>
            <a:off x="486474" y="1832021"/>
            <a:ext cx="4305659" cy="4840929"/>
          </a:xfrm>
          <a:prstGeom prst="roundRect">
            <a:avLst>
              <a:gd name="adj" fmla="val 1624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22" name="圆角矩形标注 138">
            <a:extLst>
              <a:ext uri="{FF2B5EF4-FFF2-40B4-BE49-F238E27FC236}">
                <a16:creationId xmlns:a16="http://schemas.microsoft.com/office/drawing/2014/main" id="{582086D1-3787-2148-B368-CC7EE38DA4BF}"/>
              </a:ext>
            </a:extLst>
          </p:cNvPr>
          <p:cNvSpPr/>
          <p:nvPr/>
        </p:nvSpPr>
        <p:spPr bwMode="auto">
          <a:xfrm>
            <a:off x="592852" y="2396529"/>
            <a:ext cx="4093021" cy="4157930"/>
          </a:xfrm>
          <a:prstGeom prst="roundRect">
            <a:avLst>
              <a:gd name="adj" fmla="val 1614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404040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759004-8591-433D-A026-6188136FFE24}"/>
              </a:ext>
            </a:extLst>
          </p:cNvPr>
          <p:cNvSpPr txBox="1"/>
          <p:nvPr/>
        </p:nvSpPr>
        <p:spPr>
          <a:xfrm>
            <a:off x="6468796" y="1936781"/>
            <a:ext cx="370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cs typeface="Arial" panose="020B0604020202020204" pitchFamily="34" charset="0"/>
              </a:rPr>
              <a:t>Time series forecasting Algorithm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F3FF74-CB91-4146-8F7D-F0A2392F0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566" y="2955531"/>
            <a:ext cx="3572253" cy="10309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1ADF4E0-5FF3-48FE-B108-B96B9936D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878" y="4292136"/>
            <a:ext cx="3057007" cy="10164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E5A467-4B80-4912-937A-D276E12A7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215" y="5453328"/>
            <a:ext cx="2944485" cy="104272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84BA40F-C80D-41C9-AA95-2B10DC654A81}"/>
              </a:ext>
            </a:extLst>
          </p:cNvPr>
          <p:cNvSpPr txBox="1"/>
          <p:nvPr/>
        </p:nvSpPr>
        <p:spPr>
          <a:xfrm>
            <a:off x="612186" y="1965157"/>
            <a:ext cx="407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Use Cases in ITU AI Standards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C611A1-0113-40C4-9FFF-C57B8D032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888" y="2555568"/>
            <a:ext cx="1507303" cy="18226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2700" dir="5400000" algn="tl" rotWithShape="0">
              <a:srgbClr val="000000">
                <a:alpha val="20000"/>
              </a:srgbClr>
            </a:outerShdw>
            <a:softEdge rad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83">
            <a:extLst>
              <a:ext uri="{FF2B5EF4-FFF2-40B4-BE49-F238E27FC236}">
                <a16:creationId xmlns:a16="http://schemas.microsoft.com/office/drawing/2014/main" id="{688D5ECC-D420-40F2-A3FC-178AF99543D4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52368" y="2557895"/>
            <a:ext cx="1455428" cy="18226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2700" dir="54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86">
            <a:extLst>
              <a:ext uri="{FF2B5EF4-FFF2-40B4-BE49-F238E27FC236}">
                <a16:creationId xmlns:a16="http://schemas.microsoft.com/office/drawing/2014/main" id="{9AE9E017-B7DA-454F-A876-5ED2DDF962C7}"/>
              </a:ext>
            </a:extLst>
          </p:cNvPr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2888" y="4556225"/>
            <a:ext cx="1507302" cy="1833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2700" dir="54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2950CDC-673C-40D6-9B9D-E4FB5461933E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752368" y="4556225"/>
            <a:ext cx="1455428" cy="1847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2700" dir="54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AF7C91F-0F6D-D944-9016-381CA86D3789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Related Works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976E95D-D178-B541-9A29-0337DEFC2818}"/>
              </a:ext>
            </a:extLst>
          </p:cNvPr>
          <p:cNvSpPr txBox="1"/>
          <p:nvPr/>
        </p:nvSpPr>
        <p:spPr>
          <a:xfrm>
            <a:off x="5246131" y="2505574"/>
            <a:ext cx="19911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Prophet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LSTNet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Informer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A958D1-004E-8948-9010-EEF7A9AAEEC4}"/>
              </a:ext>
            </a:extLst>
          </p:cNvPr>
          <p:cNvSpPr txBox="1"/>
          <p:nvPr/>
        </p:nvSpPr>
        <p:spPr>
          <a:xfrm>
            <a:off x="5620215" y="7872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480329E-E23A-492D-9A7C-2542D2270704}"/>
              </a:ext>
            </a:extLst>
          </p:cNvPr>
          <p:cNvSpPr txBox="1"/>
          <p:nvPr/>
        </p:nvSpPr>
        <p:spPr>
          <a:xfrm>
            <a:off x="9018623" y="3334891"/>
            <a:ext cx="244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kern="1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宋体" panose="02010600030101010101" pitchFamily="2" charset="-122"/>
              </a:rPr>
              <a:t>Taylor S J ,  </a:t>
            </a:r>
            <a:r>
              <a:rPr lang="en-US" altLang="zh-CN" sz="700" kern="100" dirty="0" err="1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宋体" panose="02010600030101010101" pitchFamily="2" charset="-122"/>
              </a:rPr>
              <a:t>Letham</a:t>
            </a:r>
            <a:r>
              <a:rPr lang="en-US" altLang="zh-CN" sz="700" kern="1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宋体" panose="02010600030101010101" pitchFamily="2" charset="-122"/>
              </a:rPr>
              <a:t> B . Forecasting at Scale[J]. The American Statistician, 2018, 72.</a:t>
            </a:r>
            <a:endParaRPr lang="zh-CN" altLang="en-US" sz="7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BE59817-DC92-4036-9EEF-8354AC0939B7}"/>
              </a:ext>
            </a:extLst>
          </p:cNvPr>
          <p:cNvSpPr txBox="1"/>
          <p:nvPr/>
        </p:nvSpPr>
        <p:spPr>
          <a:xfrm>
            <a:off x="9018624" y="4350071"/>
            <a:ext cx="2485317" cy="882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700" kern="100" dirty="0">
                <a:solidFill>
                  <a:schemeClr val="bg1">
                    <a:lumMod val="50000"/>
                  </a:schemeClr>
                </a:solidFill>
                <a:latin typeface="+mj-lt"/>
                <a:ea typeface="宋体" panose="02010600030101010101" pitchFamily="2" charset="-122"/>
              </a:rPr>
              <a:t>Lai G, Chang W C, Yang Y, et al. Modeling long-and short-term temporal patterns with deep neural networks[C]//The 41st International ACM SIGIR Conference on Research &amp; Development in Information Retrieval. 2018: 95-104.</a:t>
            </a:r>
            <a:endParaRPr lang="zh-CN" altLang="zh-CN" sz="700" kern="100" dirty="0">
              <a:solidFill>
                <a:schemeClr val="bg1">
                  <a:lumMod val="50000"/>
                </a:schemeClr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4405B6-5274-434B-B19C-F50ADD09D915}"/>
              </a:ext>
            </a:extLst>
          </p:cNvPr>
          <p:cNvSpPr txBox="1"/>
          <p:nvPr/>
        </p:nvSpPr>
        <p:spPr>
          <a:xfrm>
            <a:off x="9093303" y="5525787"/>
            <a:ext cx="2485317" cy="67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700" kern="1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宋体" panose="02010600030101010101" pitchFamily="2" charset="-122"/>
              </a:rPr>
              <a:t>Zhou H ,  Zhang S ,  Peng J , et al. Informer: Beyond Efficient Transformer for Long Sequence Time-Series Forecasting[J].  2020. </a:t>
            </a:r>
            <a:endParaRPr lang="zh-CN" altLang="zh-CN" sz="400" kern="100" dirty="0">
              <a:solidFill>
                <a:schemeClr val="bg1">
                  <a:lumMod val="50000"/>
                </a:schemeClr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6474" y="1037748"/>
            <a:ext cx="11382992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600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1600" dirty="0"/>
              <a:t>ITU has specified some network intelligence use cases of cell traffic forecasting.</a:t>
            </a:r>
          </a:p>
          <a:p>
            <a:pPr marL="342900" indent="-342900">
              <a:lnSpc>
                <a:spcPts val="2600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1600" dirty="0"/>
              <a:t>Researchers have proposed many classical time series forecasting algorithms for such cases.</a:t>
            </a:r>
          </a:p>
        </p:txBody>
      </p:sp>
    </p:spTree>
    <p:extLst>
      <p:ext uri="{BB962C8B-B14F-4D97-AF65-F5344CB8AC3E}">
        <p14:creationId xmlns:p14="http://schemas.microsoft.com/office/powerpoint/2010/main" val="33524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FE8930D-C59B-4D27-AE06-1BD5B9042906}"/>
              </a:ext>
            </a:extLst>
          </p:cNvPr>
          <p:cNvSpPr/>
          <p:nvPr/>
        </p:nvSpPr>
        <p:spPr>
          <a:xfrm>
            <a:off x="732192" y="1263575"/>
            <a:ext cx="2383392" cy="2628372"/>
          </a:xfrm>
          <a:prstGeom prst="roundRect">
            <a:avLst>
              <a:gd name="adj" fmla="val 3364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Data</a:t>
            </a:r>
          </a:p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(200+ GB in total)</a:t>
            </a:r>
            <a:endParaRPr lang="zh-CN" altLang="en-US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35AA698-7A39-4308-A9AC-C58D3E70D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2" y="1869433"/>
            <a:ext cx="2147122" cy="12980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4"/>
            </a:solidFill>
            <a:prstDash val="dash"/>
          </a:ln>
          <a:effectLst/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AC8F2B3E-80F0-412E-B00D-CE8AC1EF3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2" y="3215852"/>
            <a:ext cx="2147122" cy="5351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4"/>
            </a:solidFill>
            <a:prstDash val="dash"/>
          </a:ln>
          <a:effectLst/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AD182FC-6003-47A4-AB08-6DFE32541B79}"/>
              </a:ext>
            </a:extLst>
          </p:cNvPr>
          <p:cNvSpPr/>
          <p:nvPr/>
        </p:nvSpPr>
        <p:spPr>
          <a:xfrm>
            <a:off x="849841" y="4220421"/>
            <a:ext cx="2161978" cy="1890734"/>
          </a:xfrm>
          <a:prstGeom prst="roundRect">
            <a:avLst>
              <a:gd name="adj" fmla="val 4038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Series Data</a:t>
            </a:r>
            <a:endParaRPr lang="en-US" altLang="zh-CN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2143E49-0F22-4C9C-89B1-B3256A0BB120}"/>
              </a:ext>
            </a:extLst>
          </p:cNvPr>
          <p:cNvSpPr/>
          <p:nvPr/>
        </p:nvSpPr>
        <p:spPr>
          <a:xfrm>
            <a:off x="955075" y="4565213"/>
            <a:ext cx="1937626" cy="14018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CN" altLang="en-US" sz="16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28DB9B3-91C9-49B5-B78F-CFE68DADD746}"/>
              </a:ext>
            </a:extLst>
          </p:cNvPr>
          <p:cNvSpPr/>
          <p:nvPr/>
        </p:nvSpPr>
        <p:spPr>
          <a:xfrm>
            <a:off x="3699612" y="3733991"/>
            <a:ext cx="2472111" cy="2806787"/>
          </a:xfrm>
          <a:prstGeom prst="roundRect">
            <a:avLst>
              <a:gd name="adj" fmla="val 3018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Training Data</a:t>
            </a:r>
            <a:endParaRPr lang="en-US" altLang="zh-CN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CE4F0B-484C-4979-8E51-DE631D32FB2D}"/>
              </a:ext>
            </a:extLst>
          </p:cNvPr>
          <p:cNvSpPr/>
          <p:nvPr/>
        </p:nvSpPr>
        <p:spPr>
          <a:xfrm>
            <a:off x="3819941" y="4421252"/>
            <a:ext cx="2215577" cy="16104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CN" altLang="en-US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C945C0-4D33-4C9E-9704-2D39A3C9A17C}"/>
              </a:ext>
            </a:extLst>
          </p:cNvPr>
          <p:cNvSpPr txBox="1"/>
          <p:nvPr/>
        </p:nvSpPr>
        <p:spPr>
          <a:xfrm>
            <a:off x="3699613" y="6017559"/>
            <a:ext cx="2472110" cy="523220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t">
            <a:noAutofit/>
          </a:bodyPr>
          <a:lstStyle>
            <a:defPPr>
              <a:defRPr lang="zh-CN"/>
            </a:defPPr>
            <a:lvl1pPr algn="ctr" defTabSz="685148">
              <a:defRPr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 sz="1200"/>
              <a:t>×12</a:t>
            </a:r>
          </a:p>
          <a:p>
            <a:r>
              <a:rPr lang="en-US" altLang="zh-CN" sz="1200"/>
              <a:t>(2 networks × 6 KPIs)</a:t>
            </a:r>
            <a:endParaRPr lang="zh-CN" altLang="en-US" sz="1200" dirty="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3D0EBAB0-A8CE-427B-A986-663769250DE0}"/>
              </a:ext>
            </a:extLst>
          </p:cNvPr>
          <p:cNvSpPr/>
          <p:nvPr/>
        </p:nvSpPr>
        <p:spPr>
          <a:xfrm>
            <a:off x="6733632" y="3941408"/>
            <a:ext cx="2472111" cy="2446018"/>
          </a:xfrm>
          <a:prstGeom prst="roundRect">
            <a:avLst>
              <a:gd name="adj" fmla="val 4069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Models</a:t>
            </a:r>
            <a:endParaRPr lang="en-US" altLang="zh-CN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4B418EC-4374-4268-BF95-49B42C6304E7}"/>
              </a:ext>
            </a:extLst>
          </p:cNvPr>
          <p:cNvSpPr/>
          <p:nvPr/>
        </p:nvSpPr>
        <p:spPr>
          <a:xfrm>
            <a:off x="6853961" y="4327879"/>
            <a:ext cx="2215577" cy="15829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CN" altLang="en-US" sz="16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17A9826-95ED-470C-B391-4990F2D24819}"/>
              </a:ext>
            </a:extLst>
          </p:cNvPr>
          <p:cNvSpPr txBox="1"/>
          <p:nvPr/>
        </p:nvSpPr>
        <p:spPr>
          <a:xfrm>
            <a:off x="7539518" y="6001971"/>
            <a:ext cx="844462" cy="292651"/>
          </a:xfrm>
          <a:prstGeom prst="rect">
            <a:avLst/>
          </a:prstGeom>
          <a:noFill/>
          <a:ln>
            <a:noFill/>
          </a:ln>
        </p:spPr>
        <p:txBody>
          <a:bodyPr wrap="square" lIns="0" rIns="0" anchor="t">
            <a:noAutofit/>
          </a:bodyPr>
          <a:lstStyle>
            <a:defPPr>
              <a:defRPr lang="zh-CN"/>
            </a:defPPr>
            <a:lvl1pPr algn="ctr" defTabSz="685148">
              <a:defRPr sz="12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zh-CN" dirty="0"/>
              <a:t>×12</a:t>
            </a:r>
            <a:endParaRPr lang="zh-CN" altLang="en-US" dirty="0"/>
          </a:p>
        </p:txBody>
      </p:sp>
      <p:sp>
        <p:nvSpPr>
          <p:cNvPr id="57" name="圆角矩形 38">
            <a:extLst>
              <a:ext uri="{FF2B5EF4-FFF2-40B4-BE49-F238E27FC236}">
                <a16:creationId xmlns:a16="http://schemas.microsoft.com/office/drawing/2014/main" id="{4A437345-B2EA-4F2E-8B85-15D5702294A9}"/>
              </a:ext>
            </a:extLst>
          </p:cNvPr>
          <p:cNvSpPr/>
          <p:nvPr/>
        </p:nvSpPr>
        <p:spPr>
          <a:xfrm>
            <a:off x="6956092" y="4761592"/>
            <a:ext cx="314424" cy="75158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6DA6E49C-CEB8-43CA-8E62-769FFE22FBA6}"/>
              </a:ext>
            </a:extLst>
          </p:cNvPr>
          <p:cNvCxnSpPr>
            <a:cxnSpLocks/>
            <a:stCxn id="57" idx="3"/>
            <a:endCxn id="91" idx="1"/>
          </p:cNvCxnSpPr>
          <p:nvPr/>
        </p:nvCxnSpPr>
        <p:spPr>
          <a:xfrm>
            <a:off x="7270516" y="5137385"/>
            <a:ext cx="24318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9C16C3FB-E224-4054-8E95-DCDE1F09EFE7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7828122" y="5137385"/>
            <a:ext cx="243182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24234825-56E1-4EE3-9E69-822F41092B5F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>
          <a:xfrm>
            <a:off x="8385728" y="5137385"/>
            <a:ext cx="267254" cy="0"/>
          </a:xfrm>
          <a:prstGeom prst="straightConnector1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连接符: 曲线 67">
            <a:extLst>
              <a:ext uri="{FF2B5EF4-FFF2-40B4-BE49-F238E27FC236}">
                <a16:creationId xmlns:a16="http://schemas.microsoft.com/office/drawing/2014/main" id="{57536735-5959-4890-AB3F-3C6300A4D745}"/>
              </a:ext>
            </a:extLst>
          </p:cNvPr>
          <p:cNvCxnSpPr>
            <a:cxnSpLocks/>
            <a:stCxn id="57" idx="0"/>
            <a:endCxn id="92" idx="0"/>
          </p:cNvCxnSpPr>
          <p:nvPr/>
        </p:nvCxnSpPr>
        <p:spPr>
          <a:xfrm rot="5400000" flipH="1" flipV="1">
            <a:off x="7672839" y="4203986"/>
            <a:ext cx="18243" cy="1115212"/>
          </a:xfrm>
          <a:prstGeom prst="curvedConnector3">
            <a:avLst>
              <a:gd name="adj1" fmla="val 180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连接符: 曲线 69">
            <a:extLst>
              <a:ext uri="{FF2B5EF4-FFF2-40B4-BE49-F238E27FC236}">
                <a16:creationId xmlns:a16="http://schemas.microsoft.com/office/drawing/2014/main" id="{667E1F39-CCED-4A17-AAE4-6B44C1977EC5}"/>
              </a:ext>
            </a:extLst>
          </p:cNvPr>
          <p:cNvCxnSpPr>
            <a:cxnSpLocks/>
            <a:stCxn id="91" idx="0"/>
            <a:endCxn id="93" idx="0"/>
          </p:cNvCxnSpPr>
          <p:nvPr/>
        </p:nvCxnSpPr>
        <p:spPr>
          <a:xfrm rot="5400000" flipH="1" flipV="1">
            <a:off x="8242481" y="4191951"/>
            <a:ext cx="18243" cy="1139284"/>
          </a:xfrm>
          <a:prstGeom prst="curvedConnector3">
            <a:avLst>
              <a:gd name="adj1" fmla="val 180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连接符: 曲线 71">
            <a:extLst>
              <a:ext uri="{FF2B5EF4-FFF2-40B4-BE49-F238E27FC236}">
                <a16:creationId xmlns:a16="http://schemas.microsoft.com/office/drawing/2014/main" id="{D4498426-832A-41AD-B734-A16E5FE67509}"/>
              </a:ext>
            </a:extLst>
          </p:cNvPr>
          <p:cNvCxnSpPr>
            <a:cxnSpLocks/>
            <a:stCxn id="57" idx="2"/>
            <a:endCxn id="93" idx="2"/>
          </p:cNvCxnSpPr>
          <p:nvPr/>
        </p:nvCxnSpPr>
        <p:spPr>
          <a:xfrm rot="16200000" flipH="1">
            <a:off x="7963677" y="4664730"/>
            <a:ext cx="18243" cy="1696890"/>
          </a:xfrm>
          <a:prstGeom prst="curvedConnector3">
            <a:avLst>
              <a:gd name="adj1" fmla="val 180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1" name="圆角矩形 38">
            <a:extLst>
              <a:ext uri="{FF2B5EF4-FFF2-40B4-BE49-F238E27FC236}">
                <a16:creationId xmlns:a16="http://schemas.microsoft.com/office/drawing/2014/main" id="{A99AF9E7-1470-45D5-9E25-368A2D4961C2}"/>
              </a:ext>
            </a:extLst>
          </p:cNvPr>
          <p:cNvSpPr/>
          <p:nvPr/>
        </p:nvSpPr>
        <p:spPr>
          <a:xfrm>
            <a:off x="7513698" y="4761592"/>
            <a:ext cx="314424" cy="75158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圆角矩形 38">
            <a:extLst>
              <a:ext uri="{FF2B5EF4-FFF2-40B4-BE49-F238E27FC236}">
                <a16:creationId xmlns:a16="http://schemas.microsoft.com/office/drawing/2014/main" id="{7254681B-7D77-43D8-8567-5C00D21170AE}"/>
              </a:ext>
            </a:extLst>
          </p:cNvPr>
          <p:cNvSpPr/>
          <p:nvPr/>
        </p:nvSpPr>
        <p:spPr>
          <a:xfrm>
            <a:off x="8071304" y="4761592"/>
            <a:ext cx="314424" cy="75158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圆角矩形 38">
            <a:extLst>
              <a:ext uri="{FF2B5EF4-FFF2-40B4-BE49-F238E27FC236}">
                <a16:creationId xmlns:a16="http://schemas.microsoft.com/office/drawing/2014/main" id="{F48942A3-D395-4436-A58D-7E17E496AACB}"/>
              </a:ext>
            </a:extLst>
          </p:cNvPr>
          <p:cNvSpPr/>
          <p:nvPr/>
        </p:nvSpPr>
        <p:spPr>
          <a:xfrm>
            <a:off x="8652982" y="4761592"/>
            <a:ext cx="314424" cy="75158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AD318B37-2F8A-46AD-9EBF-EF844079432C}"/>
              </a:ext>
            </a:extLst>
          </p:cNvPr>
          <p:cNvSpPr/>
          <p:nvPr/>
        </p:nvSpPr>
        <p:spPr>
          <a:xfrm>
            <a:off x="5286519" y="1111001"/>
            <a:ext cx="2472111" cy="2195881"/>
          </a:xfrm>
          <a:prstGeom prst="roundRect">
            <a:avLst>
              <a:gd name="adj" fmla="val 3497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Forecasting Input Data</a:t>
            </a:r>
            <a:endParaRPr lang="en-US" altLang="zh-CN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237CD8E-2AD5-4E8D-8007-079EC0A6E7AA}"/>
              </a:ext>
            </a:extLst>
          </p:cNvPr>
          <p:cNvSpPr/>
          <p:nvPr/>
        </p:nvSpPr>
        <p:spPr>
          <a:xfrm>
            <a:off x="5406848" y="1536959"/>
            <a:ext cx="2215577" cy="16104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CN" altLang="en-US" sz="16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F139F414-48DB-404B-B6CD-FD2FBE8C91F2}"/>
              </a:ext>
            </a:extLst>
          </p:cNvPr>
          <p:cNvSpPr/>
          <p:nvPr/>
        </p:nvSpPr>
        <p:spPr>
          <a:xfrm>
            <a:off x="9624058" y="2323760"/>
            <a:ext cx="2122466" cy="2217465"/>
          </a:xfrm>
          <a:prstGeom prst="roundRect">
            <a:avLst>
              <a:gd name="adj" fmla="val 4590"/>
            </a:avLst>
          </a:prstGeo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85000"/>
                  <a:alpha val="40000"/>
                </a:schemeClr>
              </a:gs>
            </a:gsLst>
            <a:lin ang="5400000" scaled="0"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lIns="0" rIns="0" anchor="t">
            <a:noAutofit/>
          </a:bodyPr>
          <a:lstStyle/>
          <a:p>
            <a:pPr algn="ctr" defTabSz="685148"/>
            <a:r>
              <a:rPr lang="en-US" altLang="zh-CN" sz="1400" b="1" ker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Forecasting Result</a:t>
            </a:r>
            <a:endParaRPr lang="en-US" altLang="zh-CN" sz="14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89188706-285A-420A-A2AA-03531C1A9E5E}"/>
              </a:ext>
            </a:extLst>
          </p:cNvPr>
          <p:cNvSpPr/>
          <p:nvPr/>
        </p:nvSpPr>
        <p:spPr>
          <a:xfrm>
            <a:off x="9744387" y="2749718"/>
            <a:ext cx="1875528" cy="16104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zh-CN" altLang="en-US" sz="16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F64ABE3-0365-492A-A123-572E745846DF}"/>
              </a:ext>
            </a:extLst>
          </p:cNvPr>
          <p:cNvCxnSpPr>
            <a:cxnSpLocks/>
            <a:stCxn id="18" idx="2"/>
            <a:endCxn id="30" idx="0"/>
          </p:cNvCxnSpPr>
          <p:nvPr/>
        </p:nvCxnSpPr>
        <p:spPr>
          <a:xfrm>
            <a:off x="1923888" y="3891947"/>
            <a:ext cx="6942" cy="328474"/>
          </a:xfrm>
          <a:prstGeom prst="straightConnector1">
            <a:avLst/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cxnSp>
        <p:nvCxnSpPr>
          <p:cNvPr id="132" name="连接符: 肘形 131">
            <a:extLst>
              <a:ext uri="{FF2B5EF4-FFF2-40B4-BE49-F238E27FC236}">
                <a16:creationId xmlns:a16="http://schemas.microsoft.com/office/drawing/2014/main" id="{7D9BE32C-1E25-45BF-B44A-3986E4CEBBAF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 flipV="1">
            <a:off x="3011819" y="5137385"/>
            <a:ext cx="687793" cy="28403"/>
          </a:xfrm>
          <a:prstGeom prst="bentConnector3">
            <a:avLst/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cxnSp>
        <p:nvCxnSpPr>
          <p:cNvPr id="133" name="连接符: 肘形 132">
            <a:extLst>
              <a:ext uri="{FF2B5EF4-FFF2-40B4-BE49-F238E27FC236}">
                <a16:creationId xmlns:a16="http://schemas.microsoft.com/office/drawing/2014/main" id="{C099CC34-A933-440C-B14A-AF36D8A6A443}"/>
              </a:ext>
            </a:extLst>
          </p:cNvPr>
          <p:cNvCxnSpPr>
            <a:cxnSpLocks/>
            <a:stCxn id="30" idx="3"/>
            <a:endCxn id="105" idx="1"/>
          </p:cNvCxnSpPr>
          <p:nvPr/>
        </p:nvCxnSpPr>
        <p:spPr>
          <a:xfrm flipV="1">
            <a:off x="3011819" y="2208942"/>
            <a:ext cx="2274700" cy="2956846"/>
          </a:xfrm>
          <a:prstGeom prst="bentConnector3">
            <a:avLst>
              <a:gd name="adj1" fmla="val 18459"/>
            </a:avLst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2E599EED-7097-434D-89D7-0B19AA746517}"/>
              </a:ext>
            </a:extLst>
          </p:cNvPr>
          <p:cNvCxnSpPr>
            <a:cxnSpLocks/>
            <a:stCxn id="21" idx="3"/>
            <a:endCxn id="46" idx="1"/>
          </p:cNvCxnSpPr>
          <p:nvPr/>
        </p:nvCxnSpPr>
        <p:spPr>
          <a:xfrm>
            <a:off x="6171723" y="5137385"/>
            <a:ext cx="561909" cy="27032"/>
          </a:xfrm>
          <a:prstGeom prst="straightConnector1">
            <a:avLst/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cxnSp>
        <p:nvCxnSpPr>
          <p:cNvPr id="140" name="连接符: 肘形 139">
            <a:extLst>
              <a:ext uri="{FF2B5EF4-FFF2-40B4-BE49-F238E27FC236}">
                <a16:creationId xmlns:a16="http://schemas.microsoft.com/office/drawing/2014/main" id="{71DACCB4-5B5E-42D8-9BED-DB83002A1432}"/>
              </a:ext>
            </a:extLst>
          </p:cNvPr>
          <p:cNvCxnSpPr>
            <a:cxnSpLocks/>
            <a:stCxn id="105" idx="3"/>
            <a:endCxn id="117" idx="1"/>
          </p:cNvCxnSpPr>
          <p:nvPr/>
        </p:nvCxnSpPr>
        <p:spPr>
          <a:xfrm>
            <a:off x="7758630" y="2208942"/>
            <a:ext cx="1865428" cy="1223551"/>
          </a:xfrm>
          <a:prstGeom prst="bentConnector3">
            <a:avLst>
              <a:gd name="adj1" fmla="val 88759"/>
            </a:avLst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cxnSp>
        <p:nvCxnSpPr>
          <p:cNvPr id="143" name="连接符: 肘形 142">
            <a:extLst>
              <a:ext uri="{FF2B5EF4-FFF2-40B4-BE49-F238E27FC236}">
                <a16:creationId xmlns:a16="http://schemas.microsoft.com/office/drawing/2014/main" id="{64BE4F71-CD81-4D30-B589-C4608F30490E}"/>
              </a:ext>
            </a:extLst>
          </p:cNvPr>
          <p:cNvCxnSpPr>
            <a:cxnSpLocks/>
            <a:stCxn id="46" idx="3"/>
            <a:endCxn id="117" idx="1"/>
          </p:cNvCxnSpPr>
          <p:nvPr/>
        </p:nvCxnSpPr>
        <p:spPr>
          <a:xfrm flipV="1">
            <a:off x="9205743" y="3432493"/>
            <a:ext cx="418315" cy="173192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headEnd type="none" w="sm" len="med"/>
            <a:tailEnd type="triangle" w="sm" len="med"/>
          </a:ln>
          <a:effectLst/>
        </p:spPr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6AFD2EAB-CABF-4B7A-B0B0-1EA6A5F5E220}"/>
              </a:ext>
            </a:extLst>
          </p:cNvPr>
          <p:cNvSpPr txBox="1"/>
          <p:nvPr/>
        </p:nvSpPr>
        <p:spPr>
          <a:xfrm>
            <a:off x="6702122" y="5460350"/>
            <a:ext cx="844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/>
              <a:t>Input</a:t>
            </a:r>
            <a:endParaRPr lang="zh-CN" altLang="en-US" sz="105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466DF25-23E7-4B63-8B28-A601A2895B69}"/>
              </a:ext>
            </a:extLst>
          </p:cNvPr>
          <p:cNvSpPr txBox="1"/>
          <p:nvPr/>
        </p:nvSpPr>
        <p:spPr>
          <a:xfrm>
            <a:off x="7341823" y="5460350"/>
            <a:ext cx="12557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/>
              <a:t>Hidden Layers</a:t>
            </a:r>
            <a:endParaRPr lang="zh-CN" altLang="en-US" sz="105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D9ACA21-A43E-46B8-B7DD-36C7518FAFFB}"/>
              </a:ext>
            </a:extLst>
          </p:cNvPr>
          <p:cNvSpPr txBox="1"/>
          <p:nvPr/>
        </p:nvSpPr>
        <p:spPr>
          <a:xfrm>
            <a:off x="8392791" y="5460350"/>
            <a:ext cx="844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/>
              <a:t>Output</a:t>
            </a:r>
            <a:endParaRPr lang="zh-CN" altLang="en-US" sz="105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7A7476-5730-4F9D-8493-C2BB4FB60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905" y="4523009"/>
            <a:ext cx="2064549" cy="1401831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5B3174A-D86A-4860-B5E7-41B2BC4A9A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315"/>
          <a:stretch/>
        </p:blipFill>
        <p:spPr>
          <a:xfrm>
            <a:off x="5501597" y="1626366"/>
            <a:ext cx="2115333" cy="140183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5562195D-C8E5-4BF1-BAEB-F1230AF7D7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399"/>
          <a:stretch/>
        </p:blipFill>
        <p:spPr>
          <a:xfrm>
            <a:off x="9875520" y="2854048"/>
            <a:ext cx="1660633" cy="1401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5AF925-F6D1-4370-92F6-87CD340C7D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8321"/>
          <a:stretch/>
        </p:blipFill>
        <p:spPr>
          <a:xfrm>
            <a:off x="1068033" y="4645471"/>
            <a:ext cx="1729890" cy="121299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CEE73CFE-1683-214A-9593-1DDCD9D52470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  <a:cs typeface="Arial" panose="020B0604020202020204" pitchFamily="34" charset="0"/>
              </a:rPr>
              <a:t>Solution Overview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13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圆角矩形 48">
            <a:extLst>
              <a:ext uri="{FF2B5EF4-FFF2-40B4-BE49-F238E27FC236}">
                <a16:creationId xmlns:a16="http://schemas.microsoft.com/office/drawing/2014/main" id="{C05E5D15-F209-3A41-8E85-E4D1CF14EF09}"/>
              </a:ext>
            </a:extLst>
          </p:cNvPr>
          <p:cNvSpPr/>
          <p:nvPr/>
        </p:nvSpPr>
        <p:spPr>
          <a:xfrm>
            <a:off x="597408" y="1282034"/>
            <a:ext cx="11034611" cy="4571621"/>
          </a:xfrm>
          <a:prstGeom prst="roundRect">
            <a:avLst>
              <a:gd name="adj" fmla="val 3394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50" name="圆角矩形标注 138">
            <a:extLst>
              <a:ext uri="{FF2B5EF4-FFF2-40B4-BE49-F238E27FC236}">
                <a16:creationId xmlns:a16="http://schemas.microsoft.com/office/drawing/2014/main" id="{A9F9BC3E-CE2F-964B-B585-16F108B8FDE9}"/>
              </a:ext>
            </a:extLst>
          </p:cNvPr>
          <p:cNvSpPr/>
          <p:nvPr/>
        </p:nvSpPr>
        <p:spPr bwMode="auto">
          <a:xfrm>
            <a:off x="718458" y="1404257"/>
            <a:ext cx="10760528" cy="4299119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D33C6E0-EA50-43F1-AB55-CDB3C513C17A}"/>
              </a:ext>
            </a:extLst>
          </p:cNvPr>
          <p:cNvGrpSpPr/>
          <p:nvPr/>
        </p:nvGrpSpPr>
        <p:grpSpPr>
          <a:xfrm>
            <a:off x="1343834" y="1617099"/>
            <a:ext cx="9437566" cy="3713010"/>
            <a:chOff x="1148080" y="271682"/>
            <a:chExt cx="9437566" cy="4233391"/>
          </a:xfrm>
        </p:grpSpPr>
        <p:graphicFrame>
          <p:nvGraphicFramePr>
            <p:cNvPr id="34" name="图表 33">
              <a:extLst>
                <a:ext uri="{FF2B5EF4-FFF2-40B4-BE49-F238E27FC236}">
                  <a16:creationId xmlns:a16="http://schemas.microsoft.com/office/drawing/2014/main" id="{BE2B5C39-E703-447B-9792-C14BB282232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89742190"/>
                </p:ext>
              </p:extLst>
            </p:nvPr>
          </p:nvGraphicFramePr>
          <p:xfrm>
            <a:off x="1571186" y="271682"/>
            <a:ext cx="9014460" cy="38176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53EF5175-5955-4D6C-9CD2-CA5AC6AE4452}"/>
                </a:ext>
              </a:extLst>
            </p:cNvPr>
            <p:cNvSpPr/>
            <p:nvPr/>
          </p:nvSpPr>
          <p:spPr>
            <a:xfrm>
              <a:off x="1653540" y="782515"/>
              <a:ext cx="201637" cy="229854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流程图: 接点 35">
              <a:extLst>
                <a:ext uri="{FF2B5EF4-FFF2-40B4-BE49-F238E27FC236}">
                  <a16:creationId xmlns:a16="http://schemas.microsoft.com/office/drawing/2014/main" id="{BAEDB4F0-0A5B-4EAE-BD30-A7B5A63756B9}"/>
                </a:ext>
              </a:extLst>
            </p:cNvPr>
            <p:cNvSpPr/>
            <p:nvPr/>
          </p:nvSpPr>
          <p:spPr>
            <a:xfrm>
              <a:off x="4602480" y="2245555"/>
              <a:ext cx="201600" cy="229854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流程图: 接点 36">
              <a:extLst>
                <a:ext uri="{FF2B5EF4-FFF2-40B4-BE49-F238E27FC236}">
                  <a16:creationId xmlns:a16="http://schemas.microsoft.com/office/drawing/2014/main" id="{EF0794F5-8986-4F82-91A9-F81A2F2FB149}"/>
                </a:ext>
              </a:extLst>
            </p:cNvPr>
            <p:cNvSpPr/>
            <p:nvPr/>
          </p:nvSpPr>
          <p:spPr>
            <a:xfrm>
              <a:off x="5646420" y="2938975"/>
              <a:ext cx="201600" cy="229854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流程图: 接点 37">
              <a:extLst>
                <a:ext uri="{FF2B5EF4-FFF2-40B4-BE49-F238E27FC236}">
                  <a16:creationId xmlns:a16="http://schemas.microsoft.com/office/drawing/2014/main" id="{8E0D8308-8A35-408F-96F6-C579093C79EB}"/>
                </a:ext>
              </a:extLst>
            </p:cNvPr>
            <p:cNvSpPr/>
            <p:nvPr/>
          </p:nvSpPr>
          <p:spPr>
            <a:xfrm>
              <a:off x="9319260" y="3427095"/>
              <a:ext cx="201637" cy="229854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997F191-7895-48BB-B2F3-7160379E0580}"/>
                </a:ext>
              </a:extLst>
            </p:cNvPr>
            <p:cNvSpPr txBox="1"/>
            <p:nvPr/>
          </p:nvSpPr>
          <p:spPr>
            <a:xfrm>
              <a:off x="1432625" y="413183"/>
              <a:ext cx="889987" cy="421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1.0286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B18F10A-3B05-485D-8F2E-D2CC38520C71}"/>
                </a:ext>
              </a:extLst>
            </p:cNvPr>
            <p:cNvSpPr txBox="1"/>
            <p:nvPr/>
          </p:nvSpPr>
          <p:spPr>
            <a:xfrm>
              <a:off x="2244514" y="2851583"/>
              <a:ext cx="889987" cy="4210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0.5516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48BE9A3-ADFF-4C26-AEE3-353279A206A3}"/>
                </a:ext>
              </a:extLst>
            </p:cNvPr>
            <p:cNvSpPr/>
            <p:nvPr/>
          </p:nvSpPr>
          <p:spPr>
            <a:xfrm>
              <a:off x="4258304" y="1811160"/>
              <a:ext cx="889987" cy="421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0.7597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6F2EEA5-B54A-4AD0-83D0-84E6A719E6BB}"/>
                </a:ext>
              </a:extLst>
            </p:cNvPr>
            <p:cNvSpPr/>
            <p:nvPr/>
          </p:nvSpPr>
          <p:spPr>
            <a:xfrm>
              <a:off x="5302244" y="3220916"/>
              <a:ext cx="633507" cy="421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0.28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1E623C8-00F3-4651-9120-1429BD291F57}"/>
                </a:ext>
              </a:extLst>
            </p:cNvPr>
            <p:cNvSpPr/>
            <p:nvPr/>
          </p:nvSpPr>
          <p:spPr>
            <a:xfrm>
              <a:off x="7616966" y="3590247"/>
              <a:ext cx="889987" cy="421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0.2614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B714872-63AC-4DB3-961D-D164D4573BC4}"/>
                </a:ext>
              </a:extLst>
            </p:cNvPr>
            <p:cNvSpPr/>
            <p:nvPr/>
          </p:nvSpPr>
          <p:spPr>
            <a:xfrm>
              <a:off x="9075903" y="3671429"/>
              <a:ext cx="889987" cy="421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0.2484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326292A4-FD6B-41B8-A123-FC2470DF92DB}"/>
                </a:ext>
              </a:extLst>
            </p:cNvPr>
            <p:cNvCxnSpPr/>
            <p:nvPr/>
          </p:nvCxnSpPr>
          <p:spPr>
            <a:xfrm>
              <a:off x="1148080" y="4089302"/>
              <a:ext cx="9113520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57F5F48-5221-4FA3-93E0-B36AB9CDD056}"/>
                </a:ext>
              </a:extLst>
            </p:cNvPr>
            <p:cNvSpPr txBox="1"/>
            <p:nvPr/>
          </p:nvSpPr>
          <p:spPr>
            <a:xfrm>
              <a:off x="8888937" y="4132330"/>
              <a:ext cx="1098378" cy="350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2021-09-30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201FC04-8A32-4F8B-916C-40207AB90828}"/>
                </a:ext>
              </a:extLst>
            </p:cNvPr>
            <p:cNvSpPr txBox="1"/>
            <p:nvPr/>
          </p:nvSpPr>
          <p:spPr>
            <a:xfrm>
              <a:off x="1148080" y="4154161"/>
              <a:ext cx="1098378" cy="350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2021-07-27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流程图: 接点 5">
            <a:extLst>
              <a:ext uri="{FF2B5EF4-FFF2-40B4-BE49-F238E27FC236}">
                <a16:creationId xmlns:a16="http://schemas.microsoft.com/office/drawing/2014/main" id="{38B7989F-E13F-4287-9A88-320103DA783E}"/>
              </a:ext>
            </a:extLst>
          </p:cNvPr>
          <p:cNvSpPr/>
          <p:nvPr/>
        </p:nvSpPr>
        <p:spPr>
          <a:xfrm>
            <a:off x="9456381" y="4329096"/>
            <a:ext cx="316800" cy="316800"/>
          </a:xfrm>
          <a:prstGeom prst="flowChartConnector">
            <a:avLst/>
          </a:prstGeom>
          <a:solidFill>
            <a:srgbClr val="00B050">
              <a:alpha val="4101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椭圆形标注 19">
            <a:extLst>
              <a:ext uri="{FF2B5EF4-FFF2-40B4-BE49-F238E27FC236}">
                <a16:creationId xmlns:a16="http://schemas.microsoft.com/office/drawing/2014/main" id="{1D3C2A9D-5A9B-4522-A205-29C812837C09}"/>
              </a:ext>
            </a:extLst>
          </p:cNvPr>
          <p:cNvSpPr/>
          <p:nvPr/>
        </p:nvSpPr>
        <p:spPr>
          <a:xfrm>
            <a:off x="1318355" y="2798509"/>
            <a:ext cx="1551268" cy="895149"/>
          </a:xfrm>
          <a:prstGeom prst="wedgeEllipseCallout">
            <a:avLst>
              <a:gd name="adj1" fmla="val 47302"/>
              <a:gd name="adj2" fmla="val 50118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形标注 20">
            <a:extLst>
              <a:ext uri="{FF2B5EF4-FFF2-40B4-BE49-F238E27FC236}">
                <a16:creationId xmlns:a16="http://schemas.microsoft.com/office/drawing/2014/main" id="{7C7FE7F2-663E-4DF8-9A73-0F6EB9F23559}"/>
              </a:ext>
            </a:extLst>
          </p:cNvPr>
          <p:cNvSpPr/>
          <p:nvPr/>
        </p:nvSpPr>
        <p:spPr>
          <a:xfrm>
            <a:off x="3286327" y="2137956"/>
            <a:ext cx="1601307" cy="895149"/>
          </a:xfrm>
          <a:prstGeom prst="wedgeEllipseCallout">
            <a:avLst>
              <a:gd name="adj1" fmla="val 47302"/>
              <a:gd name="adj2" fmla="val 50118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形标注 21">
            <a:extLst>
              <a:ext uri="{FF2B5EF4-FFF2-40B4-BE49-F238E27FC236}">
                <a16:creationId xmlns:a16="http://schemas.microsoft.com/office/drawing/2014/main" id="{1BC39D84-DA8C-4A77-95D7-935395A97DF1}"/>
              </a:ext>
            </a:extLst>
          </p:cNvPr>
          <p:cNvSpPr/>
          <p:nvPr/>
        </p:nvSpPr>
        <p:spPr>
          <a:xfrm>
            <a:off x="5444637" y="2941843"/>
            <a:ext cx="1717994" cy="895149"/>
          </a:xfrm>
          <a:prstGeom prst="wedgeEllipseCallout">
            <a:avLst>
              <a:gd name="adj1" fmla="val -19330"/>
              <a:gd name="adj2" fmla="val 59404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形标注 22">
            <a:extLst>
              <a:ext uri="{FF2B5EF4-FFF2-40B4-BE49-F238E27FC236}">
                <a16:creationId xmlns:a16="http://schemas.microsoft.com/office/drawing/2014/main" id="{60A158DA-DEE4-4906-831A-19583FB405CE}"/>
              </a:ext>
            </a:extLst>
          </p:cNvPr>
          <p:cNvSpPr/>
          <p:nvPr/>
        </p:nvSpPr>
        <p:spPr>
          <a:xfrm>
            <a:off x="8298563" y="3425632"/>
            <a:ext cx="1280887" cy="740836"/>
          </a:xfrm>
          <a:prstGeom prst="wedgeEllipseCallout">
            <a:avLst>
              <a:gd name="adj1" fmla="val -44196"/>
              <a:gd name="adj2" fmla="val 61108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形标注 23">
            <a:extLst>
              <a:ext uri="{FF2B5EF4-FFF2-40B4-BE49-F238E27FC236}">
                <a16:creationId xmlns:a16="http://schemas.microsoft.com/office/drawing/2014/main" id="{49D43D44-2220-4230-BD8F-67EA823D8550}"/>
              </a:ext>
            </a:extLst>
          </p:cNvPr>
          <p:cNvSpPr/>
          <p:nvPr/>
        </p:nvSpPr>
        <p:spPr>
          <a:xfrm>
            <a:off x="9861878" y="3703485"/>
            <a:ext cx="1299840" cy="895149"/>
          </a:xfrm>
          <a:prstGeom prst="wedgeEllipseCallout">
            <a:avLst>
              <a:gd name="adj1" fmla="val -51393"/>
              <a:gd name="adj2" fmla="val 32577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10D6E37-272D-4D44-B203-A5578F226CF1}"/>
              </a:ext>
            </a:extLst>
          </p:cNvPr>
          <p:cNvSpPr/>
          <p:nvPr/>
        </p:nvSpPr>
        <p:spPr>
          <a:xfrm>
            <a:off x="10049246" y="3817972"/>
            <a:ext cx="88197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Dynamic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learning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rate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40C7D98-B950-4A7E-9D31-675518AD9CD0}"/>
              </a:ext>
            </a:extLst>
          </p:cNvPr>
          <p:cNvSpPr/>
          <p:nvPr/>
        </p:nvSpPr>
        <p:spPr>
          <a:xfrm>
            <a:off x="8361766" y="3576358"/>
            <a:ext cx="1154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Compositional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loss function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8C9D27B-9819-4F8A-A23D-16D9B3E799AC}"/>
              </a:ext>
            </a:extLst>
          </p:cNvPr>
          <p:cNvSpPr/>
          <p:nvPr/>
        </p:nvSpPr>
        <p:spPr>
          <a:xfrm>
            <a:off x="3378100" y="2351378"/>
            <a:ext cx="1401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LSTM,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ARIMA,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etc.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A8EF7F4-51D3-4BCF-B10D-BDA950E33E90}"/>
              </a:ext>
            </a:extLst>
          </p:cNvPr>
          <p:cNvSpPr/>
          <p:nvPr/>
        </p:nvSpPr>
        <p:spPr>
          <a:xfrm>
            <a:off x="5526358" y="3120797"/>
            <a:ext cx="14622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Dense-MLP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Rule-based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2881DD7-370D-43EB-8EAB-66868345C924}"/>
              </a:ext>
            </a:extLst>
          </p:cNvPr>
          <p:cNvSpPr/>
          <p:nvPr/>
        </p:nvSpPr>
        <p:spPr>
          <a:xfrm>
            <a:off x="1382031" y="3127313"/>
            <a:ext cx="1423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Historical data</a:t>
            </a:r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CCC6D82-EECD-D041-97AF-7FA3B27B7787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320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/>
              <a:t>Research Roadmap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44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>
            <a:extLst>
              <a:ext uri="{FF2B5EF4-FFF2-40B4-BE49-F238E27FC236}">
                <a16:creationId xmlns:a16="http://schemas.microsoft.com/office/drawing/2014/main" id="{F12233D8-99BC-4244-9998-A802AF684DE3}"/>
              </a:ext>
            </a:extLst>
          </p:cNvPr>
          <p:cNvSpPr/>
          <p:nvPr/>
        </p:nvSpPr>
        <p:spPr>
          <a:xfrm>
            <a:off x="4697430" y="3853679"/>
            <a:ext cx="7059963" cy="2490121"/>
          </a:xfrm>
          <a:prstGeom prst="roundRect">
            <a:avLst>
              <a:gd name="adj" fmla="val 524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19" name="圆角矩形标注 138">
            <a:extLst>
              <a:ext uri="{FF2B5EF4-FFF2-40B4-BE49-F238E27FC236}">
                <a16:creationId xmlns:a16="http://schemas.microsoft.com/office/drawing/2014/main" id="{C3BC42A2-CAAE-6744-8B23-0757C6097A3F}"/>
              </a:ext>
            </a:extLst>
          </p:cNvPr>
          <p:cNvSpPr/>
          <p:nvPr/>
        </p:nvSpPr>
        <p:spPr bwMode="auto">
          <a:xfrm>
            <a:off x="4814047" y="3991640"/>
            <a:ext cx="6816116" cy="2230789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B1A74D86-AAA0-2643-B18B-DFDA91590566}"/>
              </a:ext>
            </a:extLst>
          </p:cNvPr>
          <p:cNvSpPr/>
          <p:nvPr/>
        </p:nvSpPr>
        <p:spPr>
          <a:xfrm>
            <a:off x="4697430" y="1032103"/>
            <a:ext cx="7059963" cy="2490120"/>
          </a:xfrm>
          <a:prstGeom prst="roundRect">
            <a:avLst>
              <a:gd name="adj" fmla="val 524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17" name="圆角矩形标注 138">
            <a:extLst>
              <a:ext uri="{FF2B5EF4-FFF2-40B4-BE49-F238E27FC236}">
                <a16:creationId xmlns:a16="http://schemas.microsoft.com/office/drawing/2014/main" id="{14609AB5-8FAE-094E-AB8B-931C17E5455A}"/>
              </a:ext>
            </a:extLst>
          </p:cNvPr>
          <p:cNvSpPr/>
          <p:nvPr/>
        </p:nvSpPr>
        <p:spPr bwMode="auto">
          <a:xfrm>
            <a:off x="4814047" y="1170063"/>
            <a:ext cx="6816116" cy="2230789"/>
          </a:xfrm>
          <a:prstGeom prst="roundRect">
            <a:avLst>
              <a:gd name="adj" fmla="val 2376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859ED2FF-108B-4CBB-BEE9-496E3A69C399}"/>
              </a:ext>
            </a:extLst>
          </p:cNvPr>
          <p:cNvSpPr txBox="1">
            <a:spLocks/>
          </p:cNvSpPr>
          <p:nvPr/>
        </p:nvSpPr>
        <p:spPr>
          <a:xfrm>
            <a:off x="547718" y="1399693"/>
            <a:ext cx="4149448" cy="1458592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60000"/>
              <a:buFont typeface="Wingdings" panose="05000000000000000000" pitchFamily="2" charset="2"/>
              <a:buNone/>
              <a:defRPr lang="zh-CN" altLang="en-US" sz="16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360045" indent="-17145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4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2pPr>
            <a:lvl3pPr marL="539750" indent="-17145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2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3pPr>
            <a:lvl4pPr marL="720090" indent="-144145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1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4pPr>
            <a:lvl5pPr marL="899795" marR="0" indent="-136525" algn="l" defTabSz="685165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altLang="zh-CN" sz="10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5pPr>
            <a:lvl6pPr marL="1043940" indent="-122555" algn="l" defTabSz="685165" rtl="0" eaLnBrk="1" latinLnBrk="0" hangingPunct="1">
              <a:lnSpc>
                <a:spcPct val="17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280" indent="-114935" algn="l" defTabSz="685165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685165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tabLst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Insight: </a:t>
            </a:r>
            <a:endParaRPr lang="en-US" altLang="zh-CN" b="1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marR="0" lvl="0" algn="l" defTabSz="685165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The values during the Spring Festival look different; The data contains obvious daily and weekly seasonality.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F02048-5512-4DD9-8B2A-742AC5C5F839}"/>
              </a:ext>
            </a:extLst>
          </p:cNvPr>
          <p:cNvSpPr txBox="1"/>
          <p:nvPr/>
        </p:nvSpPr>
        <p:spPr>
          <a:xfrm>
            <a:off x="561837" y="4277409"/>
            <a:ext cx="3827283" cy="15029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685165">
              <a:lnSpc>
                <a:spcPts val="2200"/>
              </a:lnSpc>
              <a:buSzPct val="60000"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Data Preprocessing: </a:t>
            </a:r>
          </a:p>
          <a:p>
            <a:pPr defTabSz="685165">
              <a:lnSpc>
                <a:spcPts val="2200"/>
              </a:lnSpc>
              <a:buSzPct val="60000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Take only data after March 1, fill the null and zero with weighted average of the index values at the same relative time in several weeks before and after.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16B460-ED32-43EA-9677-7D21F0A0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857" y="4277409"/>
            <a:ext cx="6227388" cy="161356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65E58D5F-22B2-4C09-827E-DE582E1A4500}"/>
              </a:ext>
            </a:extLst>
          </p:cNvPr>
          <p:cNvGrpSpPr/>
          <p:nvPr/>
        </p:nvGrpSpPr>
        <p:grpSpPr>
          <a:xfrm>
            <a:off x="5132857" y="1441345"/>
            <a:ext cx="6227388" cy="1771356"/>
            <a:chOff x="1199930" y="2401327"/>
            <a:chExt cx="9731959" cy="311586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DE45D8A-6C6A-48B3-B06F-F84B47337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9930" y="2401327"/>
              <a:ext cx="9731959" cy="3115861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56BC914-BF42-4938-968D-674E8605E3F4}"/>
                </a:ext>
              </a:extLst>
            </p:cNvPr>
            <p:cNvSpPr/>
            <p:nvPr/>
          </p:nvSpPr>
          <p:spPr>
            <a:xfrm>
              <a:off x="3256658" y="2546283"/>
              <a:ext cx="1043197" cy="2461857"/>
            </a:xfrm>
            <a:prstGeom prst="rect">
              <a:avLst/>
            </a:prstGeom>
            <a:noFill/>
            <a:ln w="28575"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E69ED33-1EBE-5C41-A6DF-CE7FCB74D4C6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Data Insight &amp; preprocessing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72"/>
    </mc:Choice>
    <mc:Fallback xmlns="">
      <p:transition spd="slow" advTm="2557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圆角矩形 148">
            <a:extLst>
              <a:ext uri="{FF2B5EF4-FFF2-40B4-BE49-F238E27FC236}">
                <a16:creationId xmlns:a16="http://schemas.microsoft.com/office/drawing/2014/main" id="{05D27415-9D81-8B4F-9EBD-D29BE4FF92FB}"/>
              </a:ext>
            </a:extLst>
          </p:cNvPr>
          <p:cNvSpPr/>
          <p:nvPr/>
        </p:nvSpPr>
        <p:spPr>
          <a:xfrm>
            <a:off x="628587" y="1171674"/>
            <a:ext cx="5247552" cy="1924882"/>
          </a:xfrm>
          <a:prstGeom prst="roundRect">
            <a:avLst>
              <a:gd name="adj" fmla="val 8024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32000"/>
                </a:schemeClr>
              </a:gs>
              <a:gs pos="82000">
                <a:schemeClr val="accent1">
                  <a:lumMod val="60000"/>
                  <a:lumOff val="4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148">
            <a:extLst>
              <a:ext uri="{FF2B5EF4-FFF2-40B4-BE49-F238E27FC236}">
                <a16:creationId xmlns:a16="http://schemas.microsoft.com/office/drawing/2014/main" id="{45B59865-4D6F-4942-A28C-E955AB4AA60C}"/>
              </a:ext>
            </a:extLst>
          </p:cNvPr>
          <p:cNvSpPr/>
          <p:nvPr/>
        </p:nvSpPr>
        <p:spPr>
          <a:xfrm>
            <a:off x="750910" y="1297588"/>
            <a:ext cx="4990159" cy="1660065"/>
          </a:xfrm>
          <a:prstGeom prst="roundRect">
            <a:avLst>
              <a:gd name="adj" fmla="val 4870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148">
            <a:extLst>
              <a:ext uri="{FF2B5EF4-FFF2-40B4-BE49-F238E27FC236}">
                <a16:creationId xmlns:a16="http://schemas.microsoft.com/office/drawing/2014/main" id="{9EAC6784-1A47-3A4C-8A0D-061EB61AB2ED}"/>
              </a:ext>
            </a:extLst>
          </p:cNvPr>
          <p:cNvSpPr/>
          <p:nvPr/>
        </p:nvSpPr>
        <p:spPr>
          <a:xfrm>
            <a:off x="6315838" y="1166226"/>
            <a:ext cx="5292415" cy="1928257"/>
          </a:xfrm>
          <a:prstGeom prst="roundRect">
            <a:avLst>
              <a:gd name="adj" fmla="val 8887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  <a:alpha val="50000"/>
                </a:schemeClr>
              </a:gs>
              <a:gs pos="80000">
                <a:schemeClr val="accent3">
                  <a:lumMod val="60000"/>
                  <a:lumOff val="40000"/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148">
            <a:extLst>
              <a:ext uri="{FF2B5EF4-FFF2-40B4-BE49-F238E27FC236}">
                <a16:creationId xmlns:a16="http://schemas.microsoft.com/office/drawing/2014/main" id="{E6CABB1E-E81D-674F-ADEC-E0FA369B870A}"/>
              </a:ext>
            </a:extLst>
          </p:cNvPr>
          <p:cNvSpPr/>
          <p:nvPr/>
        </p:nvSpPr>
        <p:spPr>
          <a:xfrm>
            <a:off x="6449787" y="1292214"/>
            <a:ext cx="5023962" cy="1676678"/>
          </a:xfrm>
          <a:prstGeom prst="roundRect">
            <a:avLst>
              <a:gd name="adj" fmla="val 4870"/>
            </a:avLst>
          </a:prstGeom>
          <a:gradFill>
            <a:gsLst>
              <a:gs pos="0">
                <a:srgbClr val="9CDB79"/>
              </a:gs>
              <a:gs pos="80000">
                <a:srgbClr val="5AB546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8662C930-121D-C844-B0A3-81D456E7BB07}"/>
              </a:ext>
            </a:extLst>
          </p:cNvPr>
          <p:cNvSpPr/>
          <p:nvPr/>
        </p:nvSpPr>
        <p:spPr>
          <a:xfrm>
            <a:off x="628587" y="3255759"/>
            <a:ext cx="10979666" cy="3312494"/>
          </a:xfrm>
          <a:prstGeom prst="roundRect">
            <a:avLst>
              <a:gd name="adj" fmla="val 4808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0" rtlCol="0" anchor="t"/>
          <a:lstStyle/>
          <a:p>
            <a:endParaRPr lang="zh-CN" altLang="en-US" sz="600" b="1" spc="300" dirty="0">
              <a:solidFill>
                <a:schemeClr val="tx2"/>
              </a:solidFill>
            </a:endParaRPr>
          </a:p>
        </p:txBody>
      </p:sp>
      <p:sp>
        <p:nvSpPr>
          <p:cNvPr id="37" name="圆角矩形标注 138">
            <a:extLst>
              <a:ext uri="{FF2B5EF4-FFF2-40B4-BE49-F238E27FC236}">
                <a16:creationId xmlns:a16="http://schemas.microsoft.com/office/drawing/2014/main" id="{653EB32D-E47C-4848-A277-63E30263FE47}"/>
              </a:ext>
            </a:extLst>
          </p:cNvPr>
          <p:cNvSpPr/>
          <p:nvPr/>
        </p:nvSpPr>
        <p:spPr bwMode="auto">
          <a:xfrm>
            <a:off x="750910" y="3379483"/>
            <a:ext cx="10722839" cy="3069413"/>
          </a:xfrm>
          <a:prstGeom prst="roundRect">
            <a:avLst>
              <a:gd name="adj" fmla="val 2885"/>
            </a:avLst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404040"/>
                </a:solidFill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31A334A-84A0-45DC-ABDE-2CCE011BA82A}"/>
              </a:ext>
            </a:extLst>
          </p:cNvPr>
          <p:cNvGrpSpPr/>
          <p:nvPr/>
        </p:nvGrpSpPr>
        <p:grpSpPr>
          <a:xfrm>
            <a:off x="1525870" y="3532172"/>
            <a:ext cx="9140260" cy="2775045"/>
            <a:chOff x="1336684" y="2107355"/>
            <a:chExt cx="9140260" cy="2775045"/>
          </a:xfrm>
        </p:grpSpPr>
        <p:sp>
          <p:nvSpPr>
            <p:cNvPr id="14" name="圆角矩形 38">
              <a:extLst>
                <a:ext uri="{FF2B5EF4-FFF2-40B4-BE49-F238E27FC236}">
                  <a16:creationId xmlns:a16="http://schemas.microsoft.com/office/drawing/2014/main" id="{52694559-C482-49AE-A805-8677EA1B9EFD}"/>
                </a:ext>
              </a:extLst>
            </p:cNvPr>
            <p:cNvSpPr/>
            <p:nvPr/>
          </p:nvSpPr>
          <p:spPr>
            <a:xfrm>
              <a:off x="1336684" y="2593310"/>
              <a:ext cx="564417" cy="1987201"/>
            </a:xfrm>
            <a:prstGeom prst="roundRect">
              <a:avLst/>
            </a:prstGeom>
            <a:solidFill>
              <a:srgbClr val="3FA5FF"/>
            </a:soli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Input</a:t>
              </a:r>
              <a:endPara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圆角矩形 39">
              <a:extLst>
                <a:ext uri="{FF2B5EF4-FFF2-40B4-BE49-F238E27FC236}">
                  <a16:creationId xmlns:a16="http://schemas.microsoft.com/office/drawing/2014/main" id="{3E9E32B0-F19A-4002-8309-40061B07A34B}"/>
                </a:ext>
              </a:extLst>
            </p:cNvPr>
            <p:cNvSpPr/>
            <p:nvPr/>
          </p:nvSpPr>
          <p:spPr>
            <a:xfrm>
              <a:off x="4017920" y="2593310"/>
              <a:ext cx="748967" cy="1987201"/>
            </a:xfrm>
            <a:prstGeom prst="roundRect">
              <a:avLst/>
            </a:prstGeom>
            <a:solidFill>
              <a:srgbClr val="3FA5FF"/>
            </a:soli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Hidden 1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圆角矩形 40">
              <a:extLst>
                <a:ext uri="{FF2B5EF4-FFF2-40B4-BE49-F238E27FC236}">
                  <a16:creationId xmlns:a16="http://schemas.microsoft.com/office/drawing/2014/main" id="{4C6AEA79-02F8-4FED-A699-C6262F315FBB}"/>
                </a:ext>
              </a:extLst>
            </p:cNvPr>
            <p:cNvSpPr/>
            <p:nvPr/>
          </p:nvSpPr>
          <p:spPr>
            <a:xfrm>
              <a:off x="6883706" y="2593310"/>
              <a:ext cx="807626" cy="1987201"/>
            </a:xfrm>
            <a:prstGeom prst="roundRect">
              <a:avLst/>
            </a:prstGeom>
            <a:solidFill>
              <a:srgbClr val="3FA5FF"/>
            </a:soli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Hidden 2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圆角矩形 41">
              <a:extLst>
                <a:ext uri="{FF2B5EF4-FFF2-40B4-BE49-F238E27FC236}">
                  <a16:creationId xmlns:a16="http://schemas.microsoft.com/office/drawing/2014/main" id="{025053B0-D22A-4F51-A5CA-A8CB7B7DC09D}"/>
                </a:ext>
              </a:extLst>
            </p:cNvPr>
            <p:cNvSpPr/>
            <p:nvPr/>
          </p:nvSpPr>
          <p:spPr>
            <a:xfrm>
              <a:off x="9808152" y="2593310"/>
              <a:ext cx="668792" cy="1987201"/>
            </a:xfrm>
            <a:prstGeom prst="roundRect">
              <a:avLst/>
            </a:prstGeom>
            <a:solidFill>
              <a:srgbClr val="3FA5FF"/>
            </a:soli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output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B359701-1A70-4A31-A6DD-342526DF65A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901101" y="3586911"/>
              <a:ext cx="2116819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3483D6-228B-4315-88E0-8A7700F80565}"/>
                </a:ext>
              </a:extLst>
            </p:cNvPr>
            <p:cNvSpPr txBox="1"/>
            <p:nvPr/>
          </p:nvSpPr>
          <p:spPr>
            <a:xfrm>
              <a:off x="2695625" y="3333380"/>
              <a:ext cx="5205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8CD4FB89-F707-459A-93CD-47628940C306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4721279" y="3586910"/>
              <a:ext cx="2162427" cy="1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0BA2470-DD80-4ABA-8C5A-676F5EB31648}"/>
                </a:ext>
              </a:extLst>
            </p:cNvPr>
            <p:cNvSpPr txBox="1"/>
            <p:nvPr/>
          </p:nvSpPr>
          <p:spPr>
            <a:xfrm>
              <a:off x="5535554" y="3333380"/>
              <a:ext cx="49931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34CAE383-6C7D-42E5-AEFC-B95D6BAE4EF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7579894" y="3586910"/>
              <a:ext cx="2228258" cy="1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D3DFE51-26B6-4C34-91F0-EB408E7D2291}"/>
                </a:ext>
              </a:extLst>
            </p:cNvPr>
            <p:cNvSpPr txBox="1"/>
            <p:nvPr/>
          </p:nvSpPr>
          <p:spPr>
            <a:xfrm>
              <a:off x="8451101" y="3333380"/>
              <a:ext cx="5242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8" name="连接符: 曲线 27">
              <a:extLst>
                <a:ext uri="{FF2B5EF4-FFF2-40B4-BE49-F238E27FC236}">
                  <a16:creationId xmlns:a16="http://schemas.microsoft.com/office/drawing/2014/main" id="{F77AA55B-4592-484E-9513-8E8102433B63}"/>
                </a:ext>
              </a:extLst>
            </p:cNvPr>
            <p:cNvCxnSpPr>
              <a:cxnSpLocks/>
              <a:stCxn id="14" idx="0"/>
              <a:endCxn id="16" idx="0"/>
            </p:cNvCxnSpPr>
            <p:nvPr/>
          </p:nvCxnSpPr>
          <p:spPr>
            <a:xfrm rot="5400000" flipH="1" flipV="1">
              <a:off x="4453206" y="-241003"/>
              <a:ext cx="12700" cy="5668626"/>
            </a:xfrm>
            <a:prstGeom prst="curvedConnector3">
              <a:avLst>
                <a:gd name="adj1" fmla="val 1800000"/>
              </a:avLst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EF69DA2-4426-4F2A-8A50-DE689BB2E975}"/>
                </a:ext>
              </a:extLst>
            </p:cNvPr>
            <p:cNvSpPr txBox="1"/>
            <p:nvPr/>
          </p:nvSpPr>
          <p:spPr>
            <a:xfrm>
              <a:off x="4162769" y="2107355"/>
              <a:ext cx="54214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0" name="连接符: 曲线 29">
              <a:extLst>
                <a:ext uri="{FF2B5EF4-FFF2-40B4-BE49-F238E27FC236}">
                  <a16:creationId xmlns:a16="http://schemas.microsoft.com/office/drawing/2014/main" id="{F912D3AB-8AA3-4532-B2BE-8928BEAF30F7}"/>
                </a:ext>
              </a:extLst>
            </p:cNvPr>
            <p:cNvCxnSpPr>
              <a:cxnSpLocks/>
              <a:stCxn id="15" idx="0"/>
              <a:endCxn id="18" idx="0"/>
            </p:cNvCxnSpPr>
            <p:nvPr/>
          </p:nvCxnSpPr>
          <p:spPr>
            <a:xfrm rot="5400000" flipH="1" flipV="1">
              <a:off x="7267476" y="-281762"/>
              <a:ext cx="12700" cy="5750144"/>
            </a:xfrm>
            <a:prstGeom prst="curvedConnector3">
              <a:avLst>
                <a:gd name="adj1" fmla="val 1800000"/>
              </a:avLst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B187B16-4C7E-47CB-97EE-BA07D1880E14}"/>
                </a:ext>
              </a:extLst>
            </p:cNvPr>
            <p:cNvSpPr txBox="1"/>
            <p:nvPr/>
          </p:nvSpPr>
          <p:spPr>
            <a:xfrm>
              <a:off x="7407201" y="2107355"/>
              <a:ext cx="54214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2" name="连接符: 曲线 31">
              <a:extLst>
                <a:ext uri="{FF2B5EF4-FFF2-40B4-BE49-F238E27FC236}">
                  <a16:creationId xmlns:a16="http://schemas.microsoft.com/office/drawing/2014/main" id="{1804C49A-EC80-477E-92E8-4984F82E2BE1}"/>
                </a:ext>
              </a:extLst>
            </p:cNvPr>
            <p:cNvCxnSpPr>
              <a:cxnSpLocks/>
              <a:stCxn id="14" idx="2"/>
              <a:endCxn id="18" idx="2"/>
            </p:cNvCxnSpPr>
            <p:nvPr/>
          </p:nvCxnSpPr>
          <p:spPr>
            <a:xfrm rot="16200000" flipH="1">
              <a:off x="5880720" y="318683"/>
              <a:ext cx="12700" cy="8523655"/>
            </a:xfrm>
            <a:prstGeom prst="curvedConnector3">
              <a:avLst>
                <a:gd name="adj1" fmla="val 1800000"/>
              </a:avLst>
            </a:prstGeom>
            <a:solidFill>
              <a:schemeClr val="bg1"/>
            </a:solidFill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99C85FB-21DE-44B5-8186-573DE0C5E2B7}"/>
                </a:ext>
              </a:extLst>
            </p:cNvPr>
            <p:cNvSpPr txBox="1"/>
            <p:nvPr/>
          </p:nvSpPr>
          <p:spPr>
            <a:xfrm>
              <a:off x="5541858" y="4543846"/>
              <a:ext cx="4867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3" name="圆角矩形 38">
            <a:extLst>
              <a:ext uri="{FF2B5EF4-FFF2-40B4-BE49-F238E27FC236}">
                <a16:creationId xmlns:a16="http://schemas.microsoft.com/office/drawing/2014/main" id="{EA405B22-B01F-4428-927D-01D339990795}"/>
              </a:ext>
            </a:extLst>
          </p:cNvPr>
          <p:cNvSpPr/>
          <p:nvPr/>
        </p:nvSpPr>
        <p:spPr>
          <a:xfrm>
            <a:off x="1023986" y="1135982"/>
            <a:ext cx="4456754" cy="1987201"/>
          </a:xfrm>
          <a:prstGeom prst="roundRect">
            <a:avLst/>
          </a:prstGeom>
          <a:solidFill>
            <a:srgbClr val="FFFFCC">
              <a:alpha val="0"/>
            </a:srgbClr>
          </a:solidFill>
          <a:ln w="12700">
            <a:solidFill>
              <a:srgbClr val="306BD2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Additional fully-connected layers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Reduce information loss of the feed forward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Large parameter amount to fit data from 67k cells</a:t>
            </a:r>
          </a:p>
        </p:txBody>
      </p:sp>
      <p:sp>
        <p:nvSpPr>
          <p:cNvPr id="26" name="圆角矩形 38">
            <a:extLst>
              <a:ext uri="{FF2B5EF4-FFF2-40B4-BE49-F238E27FC236}">
                <a16:creationId xmlns:a16="http://schemas.microsoft.com/office/drawing/2014/main" id="{72CA1345-74CD-4855-898F-2B293A921ACE}"/>
              </a:ext>
            </a:extLst>
          </p:cNvPr>
          <p:cNvSpPr/>
          <p:nvPr/>
        </p:nvSpPr>
        <p:spPr>
          <a:xfrm>
            <a:off x="6801043" y="1109355"/>
            <a:ext cx="4322004" cy="1987201"/>
          </a:xfrm>
          <a:prstGeom prst="roundRect">
            <a:avLst/>
          </a:prstGeom>
          <a:solidFill>
            <a:srgbClr val="FFFFCC">
              <a:alpha val="0"/>
            </a:srgbClr>
          </a:solidFill>
          <a:ln w="12700">
            <a:solidFill>
              <a:srgbClr val="306BD2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Input: 3 weeks of historical data + holiday information of 4 weeks (3 week history + 1 week predicted)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Output: 1 week of future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Utilizes holiday data for better prediction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5ECFAA3-C814-344A-81A8-4D454496BDDA}"/>
              </a:ext>
            </a:extLst>
          </p:cNvPr>
          <p:cNvSpPr txBox="1"/>
          <p:nvPr/>
        </p:nvSpPr>
        <p:spPr>
          <a:xfrm>
            <a:off x="42075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+mj-lt"/>
                <a:ea typeface="Microsoft YaHei" panose="020B0503020204020204" pitchFamily="34" charset="-122"/>
              </a:rPr>
              <a:t>Solution(1): Dense-MLP Model structure</a:t>
            </a:r>
            <a:endParaRPr lang="zh-CN" altLang="en-US" sz="3200" dirty="0">
              <a:solidFill>
                <a:prstClr val="black"/>
              </a:solidFill>
              <a:latin typeface="+mj-lt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331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48">
            <a:extLst>
              <a:ext uri="{FF2B5EF4-FFF2-40B4-BE49-F238E27FC236}">
                <a16:creationId xmlns:a16="http://schemas.microsoft.com/office/drawing/2014/main" id="{04B008D0-C181-9D49-A207-A17E54F9EAA7}"/>
              </a:ext>
            </a:extLst>
          </p:cNvPr>
          <p:cNvSpPr/>
          <p:nvPr/>
        </p:nvSpPr>
        <p:spPr>
          <a:xfrm>
            <a:off x="2316924" y="3803456"/>
            <a:ext cx="7341345" cy="2332940"/>
          </a:xfrm>
          <a:prstGeom prst="roundRect">
            <a:avLst>
              <a:gd name="adj" fmla="val 6353"/>
            </a:avLst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45000"/>
                </a:schemeClr>
              </a:gs>
              <a:gs pos="79000">
                <a:schemeClr val="accent2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148">
            <a:extLst>
              <a:ext uri="{FF2B5EF4-FFF2-40B4-BE49-F238E27FC236}">
                <a16:creationId xmlns:a16="http://schemas.microsoft.com/office/drawing/2014/main" id="{E577CB24-8A47-5044-A644-A7ABB77B823F}"/>
              </a:ext>
            </a:extLst>
          </p:cNvPr>
          <p:cNvSpPr/>
          <p:nvPr/>
        </p:nvSpPr>
        <p:spPr>
          <a:xfrm>
            <a:off x="469399" y="1343712"/>
            <a:ext cx="5582908" cy="2160392"/>
          </a:xfrm>
          <a:prstGeom prst="roundRect">
            <a:avLst>
              <a:gd name="adj" fmla="val 6017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32000"/>
                </a:schemeClr>
              </a:gs>
              <a:gs pos="82000">
                <a:schemeClr val="accent1">
                  <a:lumMod val="60000"/>
                  <a:lumOff val="40000"/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48">
            <a:extLst>
              <a:ext uri="{FF2B5EF4-FFF2-40B4-BE49-F238E27FC236}">
                <a16:creationId xmlns:a16="http://schemas.microsoft.com/office/drawing/2014/main" id="{5802C504-A97B-8244-BB81-E22CE1E66291}"/>
              </a:ext>
            </a:extLst>
          </p:cNvPr>
          <p:cNvSpPr/>
          <p:nvPr/>
        </p:nvSpPr>
        <p:spPr>
          <a:xfrm>
            <a:off x="6251918" y="1343712"/>
            <a:ext cx="5505189" cy="2160392"/>
          </a:xfrm>
          <a:prstGeom prst="roundRect">
            <a:avLst>
              <a:gd name="adj" fmla="val 5300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  <a:alpha val="50000"/>
                </a:schemeClr>
              </a:gs>
              <a:gs pos="80000">
                <a:schemeClr val="accent3">
                  <a:lumMod val="60000"/>
                  <a:lumOff val="40000"/>
                  <a:alpha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48">
            <a:extLst>
              <a:ext uri="{FF2B5EF4-FFF2-40B4-BE49-F238E27FC236}">
                <a16:creationId xmlns:a16="http://schemas.microsoft.com/office/drawing/2014/main" id="{C2CDDF72-3D00-E349-88FE-EA5C158C15B5}"/>
              </a:ext>
            </a:extLst>
          </p:cNvPr>
          <p:cNvSpPr/>
          <p:nvPr/>
        </p:nvSpPr>
        <p:spPr>
          <a:xfrm>
            <a:off x="2457288" y="3943315"/>
            <a:ext cx="7070271" cy="2058361"/>
          </a:xfrm>
          <a:prstGeom prst="roundRect">
            <a:avLst>
              <a:gd name="adj" fmla="val 3995"/>
            </a:avLst>
          </a:prstGeom>
          <a:gradFill>
            <a:gsLst>
              <a:gs pos="0">
                <a:srgbClr val="EE770B">
                  <a:lumMod val="60000"/>
                  <a:lumOff val="40000"/>
                </a:srgb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48">
            <a:extLst>
              <a:ext uri="{FF2B5EF4-FFF2-40B4-BE49-F238E27FC236}">
                <a16:creationId xmlns:a16="http://schemas.microsoft.com/office/drawing/2014/main" id="{040A71C0-C68F-3B4C-88D4-578385160E89}"/>
              </a:ext>
            </a:extLst>
          </p:cNvPr>
          <p:cNvSpPr/>
          <p:nvPr/>
        </p:nvSpPr>
        <p:spPr>
          <a:xfrm>
            <a:off x="6376416" y="1476064"/>
            <a:ext cx="5212077" cy="1867663"/>
          </a:xfrm>
          <a:prstGeom prst="roundRect">
            <a:avLst>
              <a:gd name="adj" fmla="val 4870"/>
            </a:avLst>
          </a:prstGeom>
          <a:gradFill>
            <a:gsLst>
              <a:gs pos="0">
                <a:srgbClr val="9CDB79"/>
              </a:gs>
              <a:gs pos="80000">
                <a:srgbClr val="5AB546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148">
            <a:extLst>
              <a:ext uri="{FF2B5EF4-FFF2-40B4-BE49-F238E27FC236}">
                <a16:creationId xmlns:a16="http://schemas.microsoft.com/office/drawing/2014/main" id="{8E55BA9F-3798-A74C-A134-B3A52494C202}"/>
              </a:ext>
            </a:extLst>
          </p:cNvPr>
          <p:cNvSpPr/>
          <p:nvPr/>
        </p:nvSpPr>
        <p:spPr>
          <a:xfrm>
            <a:off x="603504" y="1459735"/>
            <a:ext cx="5315748" cy="1900323"/>
          </a:xfrm>
          <a:prstGeom prst="roundRect">
            <a:avLst>
              <a:gd name="adj" fmla="val 4870"/>
            </a:avLst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FC34502-F7F9-47F3-8867-C73892D12AE0}"/>
              </a:ext>
            </a:extLst>
          </p:cNvPr>
          <p:cNvGrpSpPr/>
          <p:nvPr/>
        </p:nvGrpSpPr>
        <p:grpSpPr>
          <a:xfrm>
            <a:off x="773309" y="1298136"/>
            <a:ext cx="10759472" cy="4882172"/>
            <a:chOff x="773309" y="1145242"/>
            <a:chExt cx="10759472" cy="5030805"/>
          </a:xfrm>
        </p:grpSpPr>
        <p:sp>
          <p:nvSpPr>
            <p:cNvPr id="4" name="圆角矩形 38">
              <a:extLst>
                <a:ext uri="{FF2B5EF4-FFF2-40B4-BE49-F238E27FC236}">
                  <a16:creationId xmlns:a16="http://schemas.microsoft.com/office/drawing/2014/main" id="{67214CAF-37C4-4265-937A-45E06C399E06}"/>
                </a:ext>
              </a:extLst>
            </p:cNvPr>
            <p:cNvSpPr/>
            <p:nvPr/>
          </p:nvSpPr>
          <p:spPr>
            <a:xfrm>
              <a:off x="773309" y="1145242"/>
              <a:ext cx="5042276" cy="2312107"/>
            </a:xfrm>
            <a:prstGeom prst="roundRect">
              <a:avLst>
                <a:gd name="adj" fmla="val 4441"/>
              </a:avLst>
            </a:prstGeom>
            <a:solidFill>
              <a:srgbClr val="FFCCCC">
                <a:alpha val="0"/>
              </a:srgbClr>
            </a:solidFill>
            <a:ln w="12700">
              <a:solidFill>
                <a:srgbClr val="306BD2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>
                <a:spcAft>
                  <a:spcPts val="0"/>
                </a:spcAft>
                <a:buSzPct val="84000"/>
              </a:pP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12 models trained in total:</a:t>
              </a:r>
            </a:p>
            <a:p>
              <a:pPr marL="285750" indent="-285750">
                <a:buSzPct val="84000"/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1 model for each 4G indicator, trained on about 1.9 million rows of preprocessed data.</a:t>
              </a:r>
            </a:p>
            <a:p>
              <a:pPr marL="285750" indent="-285750">
                <a:buSzPct val="84000"/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1 model for each 5G indicator, based on the corresponding 4G model and incrementally trained on bout 0.13 million rows of preprocessed data.</a:t>
              </a:r>
            </a:p>
          </p:txBody>
        </p:sp>
        <p:sp>
          <p:nvSpPr>
            <p:cNvPr id="5" name="圆角矩形 38">
              <a:extLst>
                <a:ext uri="{FF2B5EF4-FFF2-40B4-BE49-F238E27FC236}">
                  <a16:creationId xmlns:a16="http://schemas.microsoft.com/office/drawing/2014/main" id="{A6755A86-DA16-4DC9-9075-95496C78022C}"/>
                </a:ext>
              </a:extLst>
            </p:cNvPr>
            <p:cNvSpPr/>
            <p:nvPr/>
          </p:nvSpPr>
          <p:spPr>
            <a:xfrm>
              <a:off x="6565392" y="1146109"/>
              <a:ext cx="4967389" cy="2311241"/>
            </a:xfrm>
            <a:prstGeom prst="roundRect">
              <a:avLst>
                <a:gd name="adj" fmla="val 4437"/>
              </a:avLst>
            </a:prstGeom>
            <a:solidFill>
              <a:srgbClr val="FFCCCC">
                <a:alpha val="0"/>
              </a:srgbClr>
            </a:solidFill>
            <a:ln w="12700">
              <a:solidFill>
                <a:srgbClr val="306BD2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>
                <a:buSzPct val="84000"/>
              </a:pP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Parameters to ensure fast convergence: </a:t>
              </a:r>
            </a:p>
            <a:p>
              <a:pPr marL="285750" indent="-285750">
                <a:buSzPct val="84000"/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Linearly decreasing learning rate with different batch size tuned for different indicators</a:t>
              </a:r>
            </a:p>
            <a:p>
              <a:pPr marL="285750" indent="-285750">
                <a:buSzPct val="84000"/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rPr>
                <a:t>~4 hours training time on single T100 GPU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圆角矩形 38">
                  <a:extLst>
                    <a:ext uri="{FF2B5EF4-FFF2-40B4-BE49-F238E27FC236}">
                      <a16:creationId xmlns:a16="http://schemas.microsoft.com/office/drawing/2014/main" id="{A5AB6647-F4F1-4EE7-8DB5-C44D15A4129D}"/>
                    </a:ext>
                  </a:extLst>
                </p:cNvPr>
                <p:cNvSpPr/>
                <p:nvPr/>
              </p:nvSpPr>
              <p:spPr>
                <a:xfrm>
                  <a:off x="2623376" y="3864806"/>
                  <a:ext cx="6945248" cy="2311241"/>
                </a:xfrm>
                <a:prstGeom prst="roundRect">
                  <a:avLst>
                    <a:gd name="adj" fmla="val 4437"/>
                  </a:avLst>
                </a:prstGeom>
                <a:solidFill>
                  <a:srgbClr val="CCECFF">
                    <a:alpha val="0"/>
                  </a:srgbClr>
                </a:solidFill>
                <a:ln w="12700">
                  <a:solidFill>
                    <a:srgbClr val="306BD2">
                      <a:alpha val="0"/>
                    </a:srgb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>
                    <a:spcAft>
                      <a:spcPts val="0"/>
                    </a:spcAft>
                    <a:buSzPct val="84000"/>
                  </a:pPr>
                  <a:r>
                    <a:rPr lang="en-US" altLang="zh-CN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Customized loss function to minimize MAPE loss</a:t>
                  </a:r>
                  <a:r>
                    <a:rPr lang="zh-CN" altLang="en-US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：</a:t>
                  </a:r>
                  <a:endParaRPr lang="en-US" altLang="zh-CN" b="1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Unified Absolute Error (UAE) :</a:t>
                  </a:r>
                  <a:r>
                    <a:rPr lang="zh-CN" altLang="en-US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 </a:t>
                  </a:r>
                  <a:r>
                    <a:rPr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Divide APE by mean of each row of real value.</a:t>
                  </a:r>
                </a:p>
                <a:p>
                  <a:pPr marL="702945" lvl="1" indent="-34290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m:rPr>
                                <m:sty m:val="p"/>
                              </m:rP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ombined</m:t>
                            </m:r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b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𝐴𝑃𝐸</m:t>
                                    </m:r>
                                  </m:e>
                                  <m:sub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𝐴𝑃𝐸</m:t>
                                    </m:r>
                                  </m:e>
                                  <m:sub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≤100%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2∙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𝑈𝐴𝐸</m:t>
                                    </m:r>
                                  </m:e>
                                  <m:sub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𝐴𝑃𝐸</m:t>
                                    </m:r>
                                  </m:e>
                                  <m:sub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&gt;100%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altLang="zh-CN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endParaRPr>
                </a:p>
                <a:p>
                  <a:pPr marL="702945" lvl="1" indent="-34290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𝑚𝑒𝑎𝑛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𝐶𝑜𝑚𝑏𝑖𝑛𝑒𝑑𝐸𝑟𝑟𝑜𝑟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altLang="zh-CN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" name="圆角矩形 38">
                  <a:extLst>
                    <a:ext uri="{FF2B5EF4-FFF2-40B4-BE49-F238E27FC236}">
                      <a16:creationId xmlns:a16="http://schemas.microsoft.com/office/drawing/2014/main" id="{A5AB6647-F4F1-4EE7-8DB5-C44D15A412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376" y="3864806"/>
                  <a:ext cx="6945248" cy="2311241"/>
                </a:xfrm>
                <a:prstGeom prst="roundRect">
                  <a:avLst>
                    <a:gd name="adj" fmla="val 4437"/>
                  </a:avLst>
                </a:prstGeom>
                <a:blipFill>
                  <a:blip r:embed="rId3"/>
                  <a:stretch>
                    <a:fillRect l="-1489"/>
                  </a:stretch>
                </a:blipFill>
                <a:ln w="12700">
                  <a:solidFill>
                    <a:srgbClr val="306BD2">
                      <a:alpha val="0"/>
                    </a:srgbClr>
                  </a:solidFill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E094E933-4A76-DB4D-A5E0-45AAEED0C3EE}"/>
              </a:ext>
            </a:extLst>
          </p:cNvPr>
          <p:cNvSpPr txBox="1"/>
          <p:nvPr/>
        </p:nvSpPr>
        <p:spPr>
          <a:xfrm>
            <a:off x="420752" y="243253"/>
            <a:ext cx="943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prstClr val="black"/>
                </a:solidFill>
                <a:ea typeface="Microsoft YaHei" panose="020B0503020204020204" pitchFamily="34" charset="-122"/>
              </a:rPr>
              <a:t>Solution(2): Optimizations for Training Process</a:t>
            </a:r>
            <a:endParaRPr lang="zh-CN" altLang="en-US" sz="3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B22D869-E609-D049-A063-1581A0C79CBF}"/>
              </a:ext>
            </a:extLst>
          </p:cNvPr>
          <p:cNvSpPr/>
          <p:nvPr/>
        </p:nvSpPr>
        <p:spPr>
          <a:xfrm>
            <a:off x="9313435" y="1088523"/>
            <a:ext cx="19105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800" dirty="0">
                <a:solidFill>
                  <a:schemeClr val="bg1"/>
                </a:solidFill>
                <a:ea typeface="微软雅黑" panose="020B0503020204020204" pitchFamily="34" charset="-122"/>
              </a:rPr>
              <a:t>利用拨测系统对故障点进行拨测的最</a:t>
            </a:r>
            <a:endParaRPr kumimoji="1" lang="en-US" altLang="zh-CN" sz="8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800" dirty="0">
                <a:solidFill>
                  <a:schemeClr val="bg1"/>
                </a:solidFill>
                <a:ea typeface="微软雅黑" panose="020B0503020204020204" pitchFamily="34" charset="-122"/>
              </a:rPr>
              <a:t>终确认</a:t>
            </a:r>
            <a:endParaRPr kumimoji="1" lang="en-US" altLang="zh-CN" sz="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5C770B-A86F-2749-BE0F-0DB8544B29EE}"/>
              </a:ext>
            </a:extLst>
          </p:cNvPr>
          <p:cNvSpPr/>
          <p:nvPr/>
        </p:nvSpPr>
        <p:spPr>
          <a:xfrm>
            <a:off x="9313434" y="877792"/>
            <a:ext cx="7604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100" b="1" dirty="0">
                <a:solidFill>
                  <a:schemeClr val="bg1"/>
                </a:solidFill>
                <a:ea typeface="微软雅黑" panose="020B0503020204020204" pitchFamily="34" charset="-122"/>
              </a:rPr>
              <a:t>主动验证</a:t>
            </a:r>
            <a:endParaRPr kumimoji="1" lang="en-US" altLang="zh-CN" sz="11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90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theme/theme1.xml><?xml version="1.0" encoding="utf-8"?>
<a:theme xmlns:a="http://schemas.openxmlformats.org/drawingml/2006/main" name="22_母版格式.V.0309">
  <a:themeElements>
    <a:clrScheme name="AsiaInfo 2020">
      <a:dk1>
        <a:srgbClr val="404040"/>
      </a:dk1>
      <a:lt1>
        <a:srgbClr val="FFFFFF"/>
      </a:lt1>
      <a:dk2>
        <a:srgbClr val="505050"/>
      </a:dk2>
      <a:lt2>
        <a:srgbClr val="D2E2F2"/>
      </a:lt2>
      <a:accent1>
        <a:srgbClr val="0058A7"/>
      </a:accent1>
      <a:accent2>
        <a:srgbClr val="EE770B"/>
      </a:accent2>
      <a:accent3>
        <a:srgbClr val="5AB546"/>
      </a:accent3>
      <a:accent4>
        <a:srgbClr val="B8B5B3"/>
      </a:accent4>
      <a:accent5>
        <a:srgbClr val="3271AD"/>
      </a:accent5>
      <a:accent6>
        <a:srgbClr val="3AA0D3"/>
      </a:accent6>
      <a:hlink>
        <a:srgbClr val="319DFF"/>
      </a:hlink>
      <a:folHlink>
        <a:srgbClr val="8C8784"/>
      </a:folHlink>
    </a:clrScheme>
    <a:fontScheme name="hlxkwii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 cap="flat" cmpd="sng" algn="ctr">
          <a:solidFill>
            <a:srgbClr val="FFC000"/>
          </a:solidFill>
          <a:prstDash val="solid"/>
          <a:miter lim="800000"/>
        </a:ln>
        <a:effectLst/>
      </a:spPr>
      <a:bodyPr lIns="0" tIns="0" rIns="0" bIns="0" rtlCol="0" anchor="ctr"/>
      <a:lstStyle>
        <a:defPPr algn="ctr" defTabSz="721360">
          <a:defRPr sz="710" kern="0">
            <a:ln>
              <a:solidFill>
                <a:srgbClr val="FFC000"/>
              </a:solidFill>
            </a:ln>
            <a:solidFill>
              <a:srgbClr val="FFFFFF"/>
            </a:solidFill>
            <a:latin typeface="Open Sans" panose="020B0606030504020204" pitchFamily="34" charset="0"/>
            <a:ea typeface="思源黑体 CN Normal" panose="020B0400000000000000" pitchFamily="34" charset="-122"/>
          </a:defRPr>
        </a:defPPr>
      </a:lstStyle>
    </a:spDef>
    <a:lnDef>
      <a:spPr>
        <a:ln>
          <a:solidFill>
            <a:schemeClr val="accent1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0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1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2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3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4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5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6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2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3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4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5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6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7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8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9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4763</TotalTime>
  <Words>1095</Words>
  <Application>Microsoft Office PowerPoint</Application>
  <PresentationFormat>宽屏</PresentationFormat>
  <Paragraphs>214</Paragraphs>
  <Slides>15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等线</vt:lpstr>
      <vt:lpstr>微软雅黑</vt:lpstr>
      <vt:lpstr>微软雅黑</vt:lpstr>
      <vt:lpstr>Arial</vt:lpstr>
      <vt:lpstr>Calibri</vt:lpstr>
      <vt:lpstr>Cambria Math</vt:lpstr>
      <vt:lpstr>Open Sans</vt:lpstr>
      <vt:lpstr>Times New Roman</vt:lpstr>
      <vt:lpstr>Wingdings</vt:lpstr>
      <vt:lpstr>22_母版格式.V.0309</vt:lpstr>
      <vt:lpstr>Visio</vt:lpstr>
      <vt:lpstr>4G/5G Cell Traffic KPI Forecasting  based on Dense-MLP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Xiaohan</dc:creator>
  <cp:lastModifiedBy>殷 嘉诚</cp:lastModifiedBy>
  <cp:revision>782</cp:revision>
  <dcterms:created xsi:type="dcterms:W3CDTF">2021-09-27T06:33:44Z</dcterms:created>
  <dcterms:modified xsi:type="dcterms:W3CDTF">2021-11-30T08:55:49Z</dcterms:modified>
</cp:coreProperties>
</file>